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19"/>
  </p:notesMasterIdLst>
  <p:handoutMasterIdLst>
    <p:handoutMasterId r:id="rId20"/>
  </p:handoutMasterIdLst>
  <p:sldIdLst>
    <p:sldId id="275" r:id="rId2"/>
    <p:sldId id="321" r:id="rId3"/>
    <p:sldId id="311" r:id="rId4"/>
    <p:sldId id="312" r:id="rId5"/>
    <p:sldId id="305" r:id="rId6"/>
    <p:sldId id="314" r:id="rId7"/>
    <p:sldId id="292" r:id="rId8"/>
    <p:sldId id="315" r:id="rId9"/>
    <p:sldId id="318" r:id="rId10"/>
    <p:sldId id="316" r:id="rId11"/>
    <p:sldId id="317" r:id="rId12"/>
    <p:sldId id="322" r:id="rId13"/>
    <p:sldId id="307" r:id="rId14"/>
    <p:sldId id="319" r:id="rId15"/>
    <p:sldId id="320" r:id="rId16"/>
    <p:sldId id="306" r:id="rId17"/>
    <p:sldId id="310" r:id="rId18"/>
  </p:sldIdLst>
  <p:sldSz cx="12195175" cy="6858000"/>
  <p:notesSz cx="6858000" cy="9144000"/>
  <p:embeddedFontLst>
    <p:embeddedFont>
      <p:font typeface="Arial" panose="020B060402020202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Merriweather Light" panose="020B0604020202020204" charset="0"/>
      <p:regular r:id="rId30"/>
      <p:italic r:id="rId31"/>
    </p:embeddedFont>
    <p:embeddedFont>
      <p:font typeface="Merriweather Regular" panose="020B0604020202020204" charset="0"/>
      <p:regular r:id="rId32"/>
      <p:bold r:id="rId33"/>
      <p:italic r:id="rId34"/>
      <p:boldItalic r:id="rId35"/>
    </p:embeddedFont>
    <p:embeddedFont>
      <p:font typeface="Open Sans" panose="020B0604020202020204" charset="0"/>
      <p:regular r:id="rId36"/>
      <p:bold r:id="rId37"/>
      <p:italic r:id="rId38"/>
      <p:boldItalic r:id="rId39"/>
    </p:embeddedFont>
    <p:embeddedFont>
      <p:font typeface="Open Sans Light" panose="020B0604020202020204" charset="0"/>
      <p:regular r:id="rId40"/>
      <p:italic r:id="rId41"/>
    </p:embeddedFont>
    <p:embeddedFont>
      <p:font typeface="Verdana" panose="020B0604030504040204" pitchFamily="34" charset="0"/>
      <p:regular r:id="rId42"/>
      <p:bold r:id="rId43"/>
      <p:italic r:id="rId44"/>
      <p:boldItalic r:id="rId45"/>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3F2B"/>
    <a:srgbClr val="522980"/>
    <a:srgbClr val="6687C3"/>
    <a:srgbClr val="171D42"/>
    <a:srgbClr val="63A593"/>
    <a:srgbClr val="921E56"/>
    <a:srgbClr val="DD9562"/>
    <a:srgbClr val="D49562"/>
    <a:srgbClr val="D49868"/>
    <a:srgbClr val="C00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55" autoAdjust="0"/>
    <p:restoredTop sz="94647"/>
  </p:normalViewPr>
  <p:slideViewPr>
    <p:cSldViewPr snapToGrid="0">
      <p:cViewPr varScale="1">
        <p:scale>
          <a:sx n="86" d="100"/>
          <a:sy n="86" d="100"/>
        </p:scale>
        <p:origin x="259" y="67"/>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31/03/2021</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‹nr.›</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31/03/2021</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‹nr.›</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31-3-2021</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anose="02060503050406030704" pitchFamily="18"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EF9DEBD8-B375-7442-B173-76D942EBF298}"/>
              </a:ext>
            </a:extLst>
          </p:cNvPr>
          <p:cNvSpPr/>
          <p:nvPr userDrawn="1"/>
        </p:nvSpPr>
        <p:spPr>
          <a:xfrm>
            <a:off x="2140902" y="3267706"/>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B5A1A47F-BF77-9D48-9461-FA308C32979A}"/>
              </a:ext>
            </a:extLst>
          </p:cNvPr>
          <p:cNvSpPr/>
          <p:nvPr userDrawn="1"/>
        </p:nvSpPr>
        <p:spPr>
          <a:xfrm>
            <a:off x="2140902" y="4948504"/>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36000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2915084"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545938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338137" y="1355259"/>
            <a:ext cx="5580062" cy="270592"/>
          </a:xfrm>
          <a:prstGeom prst="rect">
            <a:avLst/>
          </a:prstGeom>
        </p:spPr>
        <p:txBody>
          <a:bodyPr lIns="0" tIns="0" rIns="0" bIns="0"/>
          <a:lstStyle>
            <a:lvl1pPr algn="l">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370787"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2915084"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5460943"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360000" y="1625851"/>
            <a:ext cx="6986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31-3-2021</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31-3-2021</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31-3-2021</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10FE16A-3EC4-1A49-BFF7-C234B97B9A07}"/>
              </a:ext>
            </a:extLst>
          </p:cNvPr>
          <p:cNvSpPr>
            <a:spLocks noGrp="1"/>
          </p:cNvSpPr>
          <p:nvPr>
            <p:ph type="dt" sz="half" idx="10"/>
          </p:nvPr>
        </p:nvSpPr>
        <p:spPr/>
        <p:txBody>
          <a:bodyPr/>
          <a:lstStyle/>
          <a:p>
            <a:r>
              <a:rPr lang="nl-NL" dirty="0"/>
              <a:t>31-3-2021</a:t>
            </a:r>
            <a:endParaRPr lang="en-GB" dirty="0"/>
          </a:p>
        </p:txBody>
      </p:sp>
      <p:sp>
        <p:nvSpPr>
          <p:cNvPr id="4" name="Tijdelijke aanduiding voor tekst 3">
            <a:extLst>
              <a:ext uri="{FF2B5EF4-FFF2-40B4-BE49-F238E27FC236}">
                <a16:creationId xmlns:a16="http://schemas.microsoft.com/office/drawing/2014/main" id="{94DB64B3-E50D-4E48-8A2B-AEF05305381F}"/>
              </a:ext>
            </a:extLst>
          </p:cNvPr>
          <p:cNvSpPr>
            <a:spLocks noGrp="1"/>
          </p:cNvSpPr>
          <p:nvPr>
            <p:ph type="body" sz="quarter" idx="15"/>
          </p:nvPr>
        </p:nvSpPr>
        <p:spPr/>
        <p:txBody>
          <a:bodyPr/>
          <a:lstStyle/>
          <a:p>
            <a:r>
              <a:rPr lang="nl-NL" dirty="0"/>
              <a:t>Timothy van der Duim</a:t>
            </a:r>
          </a:p>
        </p:txBody>
      </p:sp>
      <p:sp>
        <p:nvSpPr>
          <p:cNvPr id="5" name="Tijdelijke aanduiding voor tekst 4">
            <a:extLst>
              <a:ext uri="{FF2B5EF4-FFF2-40B4-BE49-F238E27FC236}">
                <a16:creationId xmlns:a16="http://schemas.microsoft.com/office/drawing/2014/main" id="{43EFAD46-0C01-8744-B2A5-529A1B461ECD}"/>
              </a:ext>
            </a:extLst>
          </p:cNvPr>
          <p:cNvSpPr>
            <a:spLocks noGrp="1"/>
          </p:cNvSpPr>
          <p:nvPr>
            <p:ph type="body" sz="quarter" idx="16"/>
          </p:nvPr>
        </p:nvSpPr>
        <p:spPr/>
        <p:txBody>
          <a:bodyPr/>
          <a:lstStyle/>
          <a:p>
            <a:r>
              <a:rPr lang="nl-NL" dirty="0"/>
              <a:t>Student </a:t>
            </a:r>
            <a:r>
              <a:rPr lang="nl-NL" dirty="0" err="1"/>
              <a:t>Climate</a:t>
            </a:r>
            <a:r>
              <a:rPr lang="nl-NL" dirty="0"/>
              <a:t> </a:t>
            </a:r>
            <a:r>
              <a:rPr lang="nl-NL" dirty="0" err="1"/>
              <a:t>Physics</a:t>
            </a:r>
            <a:endParaRPr lang="nl-NL" dirty="0"/>
          </a:p>
        </p:txBody>
      </p:sp>
      <p:sp>
        <p:nvSpPr>
          <p:cNvPr id="6" name="Titel 5">
            <a:extLst>
              <a:ext uri="{FF2B5EF4-FFF2-40B4-BE49-F238E27FC236}">
                <a16:creationId xmlns:a16="http://schemas.microsoft.com/office/drawing/2014/main" id="{3DC10616-FA6C-AB4C-8F84-7696C7142C5C}"/>
              </a:ext>
            </a:extLst>
          </p:cNvPr>
          <p:cNvSpPr>
            <a:spLocks noGrp="1"/>
          </p:cNvSpPr>
          <p:nvPr>
            <p:ph type="ctrTitle"/>
          </p:nvPr>
        </p:nvSpPr>
        <p:spPr/>
        <p:txBody>
          <a:bodyPr/>
          <a:lstStyle/>
          <a:p>
            <a:r>
              <a:rPr lang="en-US" b="0" i="0" dirty="0">
                <a:effectLst/>
                <a:latin typeface="Arial" panose="020B0604020202020204" pitchFamily="34" charset="0"/>
              </a:rPr>
              <a:t>Impact of aviation on Cirrus Cloud Formation within European airspace</a:t>
            </a:r>
            <a:br>
              <a:rPr lang="en-US" b="0" i="0" dirty="0">
                <a:effectLst/>
                <a:latin typeface="Arial" panose="020B0604020202020204" pitchFamily="34" charset="0"/>
              </a:rPr>
            </a:br>
            <a:r>
              <a:rPr lang="en-US" b="0" i="0" dirty="0">
                <a:effectLst/>
                <a:latin typeface="Arial" panose="020B0604020202020204" pitchFamily="34" charset="0"/>
              </a:rPr>
              <a:t>-</a:t>
            </a:r>
            <a:br>
              <a:rPr lang="en-US" b="0" i="0" dirty="0">
                <a:effectLst/>
                <a:latin typeface="Arial" panose="020B0604020202020204" pitchFamily="34" charset="0"/>
              </a:rPr>
            </a:br>
            <a:r>
              <a:rPr lang="en-US" b="0" i="0" dirty="0">
                <a:effectLst/>
                <a:latin typeface="Arial" panose="020B0604020202020204" pitchFamily="34" charset="0"/>
              </a:rPr>
              <a:t>Update IV</a:t>
            </a:r>
            <a:endParaRPr lang="nl-NL" dirty="0"/>
          </a:p>
        </p:txBody>
      </p:sp>
    </p:spTree>
    <p:extLst>
      <p:ext uri="{BB962C8B-B14F-4D97-AF65-F5344CB8AC3E}">
        <p14:creationId xmlns:p14="http://schemas.microsoft.com/office/powerpoint/2010/main" val="336834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500828" y="1313796"/>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Handling low </a:t>
            </a:r>
            <a:r>
              <a:rPr lang="nl-NL" sz="3200" dirty="0" err="1">
                <a:latin typeface="Open Sans Light" panose="020B0604020202020204" charset="0"/>
                <a:ea typeface="Open Sans Light" panose="020B0604020202020204" charset="0"/>
                <a:cs typeface="Open Sans Light" panose="020B0604020202020204" charset="0"/>
              </a:rPr>
              <a:t>quality</a:t>
            </a:r>
            <a:r>
              <a:rPr lang="nl-NL" sz="3200" dirty="0">
                <a:latin typeface="Open Sans Light" panose="020B0604020202020204" charset="0"/>
                <a:ea typeface="Open Sans Light" panose="020B0604020202020204" charset="0"/>
                <a:cs typeface="Open Sans Light" panose="020B0604020202020204" charset="0"/>
              </a:rPr>
              <a:t> data 19-20</a:t>
            </a:r>
          </a:p>
        </p:txBody>
      </p:sp>
      <p:sp>
        <p:nvSpPr>
          <p:cNvPr id="9" name="Tijdelijke aanduiding voor datum 1">
            <a:extLst>
              <a:ext uri="{FF2B5EF4-FFF2-40B4-BE49-F238E27FC236}">
                <a16:creationId xmlns:a16="http://schemas.microsoft.com/office/drawing/2014/main" id="{4662A8B5-D158-417D-AD43-54BBEF1362F6}"/>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
        <p:nvSpPr>
          <p:cNvPr id="11" name="Tekstvak 10">
            <a:extLst>
              <a:ext uri="{FF2B5EF4-FFF2-40B4-BE49-F238E27FC236}">
                <a16:creationId xmlns:a16="http://schemas.microsoft.com/office/drawing/2014/main" id="{1241111B-BEFE-4773-A1DD-5065E0795F31}"/>
              </a:ext>
            </a:extLst>
          </p:cNvPr>
          <p:cNvSpPr txBox="1"/>
          <p:nvPr/>
        </p:nvSpPr>
        <p:spPr>
          <a:xfrm>
            <a:off x="284085" y="2391225"/>
            <a:ext cx="2920753" cy="249299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sz="1800" dirty="0">
                <a:latin typeface="Open Sans Light" panose="020B0604020202020204" charset="0"/>
                <a:ea typeface="Open Sans Light" panose="020B0604020202020204" charset="0"/>
                <a:cs typeface="Open Sans Light" panose="020B0604020202020204" charset="0"/>
              </a:rPr>
              <a:t>ATD </a:t>
            </a:r>
            <a:r>
              <a:rPr lang="nl-NL" sz="1800" dirty="0" err="1">
                <a:latin typeface="Open Sans Light" panose="020B0604020202020204" charset="0"/>
                <a:ea typeface="Open Sans Light" panose="020B0604020202020204" charset="0"/>
                <a:cs typeface="Open Sans Light" panose="020B0604020202020204" charset="0"/>
              </a:rPr>
              <a:t>vs</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total</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number</a:t>
            </a:r>
            <a:r>
              <a:rPr lang="nl-NL" sz="1800" dirty="0">
                <a:latin typeface="Open Sans Light" panose="020B0604020202020204" charset="0"/>
                <a:ea typeface="Open Sans Light" panose="020B0604020202020204" charset="0"/>
                <a:cs typeface="Open Sans Light" panose="020B0604020202020204" charset="0"/>
              </a:rPr>
              <a:t> of </a:t>
            </a:r>
            <a:r>
              <a:rPr lang="nl-NL" sz="1800" dirty="0" err="1">
                <a:latin typeface="Open Sans Light" panose="020B0604020202020204" charset="0"/>
                <a:ea typeface="Open Sans Light" panose="020B0604020202020204" charset="0"/>
                <a:cs typeface="Open Sans Light" panose="020B0604020202020204" charset="0"/>
              </a:rPr>
              <a:t>flights</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for</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months</a:t>
            </a:r>
            <a:r>
              <a:rPr lang="nl-NL" sz="1800" dirty="0">
                <a:latin typeface="Open Sans Light" panose="020B0604020202020204" charset="0"/>
                <a:ea typeface="Open Sans Light" panose="020B0604020202020204" charset="0"/>
                <a:cs typeface="Open Sans Light" panose="020B0604020202020204" charset="0"/>
              </a:rPr>
              <a:t> in 2015-2018</a:t>
            </a:r>
          </a:p>
          <a:p>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Use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linear</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regression</a:t>
            </a:r>
            <a:r>
              <a:rPr lang="nl-NL" dirty="0">
                <a:latin typeface="Open Sans Light" panose="020B0604020202020204" charset="0"/>
                <a:ea typeface="Open Sans Light" panose="020B0604020202020204" charset="0"/>
                <a:cs typeface="Open Sans Light" panose="020B0604020202020204" charset="0"/>
              </a:rPr>
              <a:t> model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predict</a:t>
            </a:r>
            <a:r>
              <a:rPr lang="nl-NL" dirty="0">
                <a:latin typeface="Open Sans Light" panose="020B0604020202020204" charset="0"/>
                <a:ea typeface="Open Sans Light" panose="020B0604020202020204" charset="0"/>
                <a:cs typeface="Open Sans Light" panose="020B0604020202020204" charset="0"/>
              </a:rPr>
              <a:t> ATD </a:t>
            </a:r>
            <a:r>
              <a:rPr lang="nl-NL" dirty="0" err="1">
                <a:latin typeface="Open Sans Light" panose="020B0604020202020204" charset="0"/>
                <a:ea typeface="Open Sans Light" panose="020B0604020202020204" charset="0"/>
                <a:cs typeface="Open Sans Light" panose="020B0604020202020204" charset="0"/>
              </a:rPr>
              <a:t>for</a:t>
            </a:r>
            <a:r>
              <a:rPr lang="nl-NL" dirty="0">
                <a:latin typeface="Open Sans Light" panose="020B0604020202020204" charset="0"/>
                <a:ea typeface="Open Sans Light" panose="020B0604020202020204" charset="0"/>
                <a:cs typeface="Open Sans Light" panose="020B0604020202020204" charset="0"/>
              </a:rPr>
              <a:t> 2019-2020</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p>
        </p:txBody>
      </p:sp>
      <p:pic>
        <p:nvPicPr>
          <p:cNvPr id="6" name="Afbeelding 5">
            <a:extLst>
              <a:ext uri="{FF2B5EF4-FFF2-40B4-BE49-F238E27FC236}">
                <a16:creationId xmlns:a16="http://schemas.microsoft.com/office/drawing/2014/main" id="{68A4777F-5388-414F-A534-14DD8559846F}"/>
              </a:ext>
            </a:extLst>
          </p:cNvPr>
          <p:cNvPicPr>
            <a:picLocks noChangeAspect="1"/>
          </p:cNvPicPr>
          <p:nvPr/>
        </p:nvPicPr>
        <p:blipFill>
          <a:blip r:embed="rId2"/>
          <a:stretch>
            <a:fillRect/>
          </a:stretch>
        </p:blipFill>
        <p:spPr>
          <a:xfrm>
            <a:off x="3111016" y="2290439"/>
            <a:ext cx="9084159" cy="4564075"/>
          </a:xfrm>
          <a:prstGeom prst="rect">
            <a:avLst/>
          </a:prstGeom>
        </p:spPr>
      </p:pic>
    </p:spTree>
    <p:extLst>
      <p:ext uri="{BB962C8B-B14F-4D97-AF65-F5344CB8AC3E}">
        <p14:creationId xmlns:p14="http://schemas.microsoft.com/office/powerpoint/2010/main" val="184730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500828" y="1313796"/>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Heat map Air Traffic </a:t>
            </a:r>
            <a:r>
              <a:rPr lang="nl-NL" sz="3200" dirty="0" err="1">
                <a:latin typeface="Open Sans Light" panose="020B0604020202020204" charset="0"/>
                <a:ea typeface="Open Sans Light" panose="020B0604020202020204" charset="0"/>
                <a:cs typeface="Open Sans Light" panose="020B0604020202020204" charset="0"/>
              </a:rPr>
              <a:t>Density</a:t>
            </a:r>
            <a:endParaRPr lang="nl-NL" sz="3200" dirty="0">
              <a:latin typeface="Open Sans Light" panose="020B0604020202020204" charset="0"/>
              <a:ea typeface="Open Sans Light" panose="020B0604020202020204" charset="0"/>
              <a:cs typeface="Open Sans Light" panose="020B0604020202020204" charset="0"/>
            </a:endParaRPr>
          </a:p>
        </p:txBody>
      </p:sp>
      <p:sp>
        <p:nvSpPr>
          <p:cNvPr id="9" name="Tijdelijke aanduiding voor datum 1">
            <a:extLst>
              <a:ext uri="{FF2B5EF4-FFF2-40B4-BE49-F238E27FC236}">
                <a16:creationId xmlns:a16="http://schemas.microsoft.com/office/drawing/2014/main" id="{4662A8B5-D158-417D-AD43-54BBEF1362F6}"/>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
        <p:nvSpPr>
          <p:cNvPr id="11" name="Tekstvak 10">
            <a:extLst>
              <a:ext uri="{FF2B5EF4-FFF2-40B4-BE49-F238E27FC236}">
                <a16:creationId xmlns:a16="http://schemas.microsoft.com/office/drawing/2014/main" id="{1241111B-BEFE-4773-A1DD-5065E0795F31}"/>
              </a:ext>
            </a:extLst>
          </p:cNvPr>
          <p:cNvSpPr txBox="1"/>
          <p:nvPr/>
        </p:nvSpPr>
        <p:spPr>
          <a:xfrm>
            <a:off x="284085" y="2391225"/>
            <a:ext cx="2920753" cy="2215991"/>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sz="1800" dirty="0" err="1">
                <a:latin typeface="Open Sans Light" panose="020B0604020202020204" charset="0"/>
                <a:ea typeface="Open Sans Light" panose="020B0604020202020204" charset="0"/>
                <a:cs typeface="Open Sans Light" panose="020B0604020202020204" charset="0"/>
              </a:rPr>
              <a:t>After</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application</a:t>
            </a:r>
            <a:r>
              <a:rPr lang="nl-NL" sz="1800" dirty="0">
                <a:latin typeface="Open Sans Light" panose="020B0604020202020204" charset="0"/>
                <a:ea typeface="Open Sans Light" panose="020B0604020202020204" charset="0"/>
                <a:cs typeface="Open Sans Light" panose="020B0604020202020204" charset="0"/>
              </a:rPr>
              <a:t> of </a:t>
            </a:r>
            <a:r>
              <a:rPr lang="nl-NL" sz="1800" dirty="0" err="1">
                <a:latin typeface="Open Sans Light" panose="020B0604020202020204" charset="0"/>
                <a:ea typeface="Open Sans Light" panose="020B0604020202020204" charset="0"/>
                <a:cs typeface="Open Sans Light" panose="020B0604020202020204" charset="0"/>
              </a:rPr>
              <a:t>linear</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regression</a:t>
            </a:r>
            <a:r>
              <a:rPr lang="nl-NL" sz="1800" dirty="0">
                <a:latin typeface="Open Sans Light" panose="020B0604020202020204" charset="0"/>
                <a:ea typeface="Open Sans Light" panose="020B0604020202020204" charset="0"/>
                <a:cs typeface="Open Sans Light" panose="020B0604020202020204" charset="0"/>
              </a:rPr>
              <a:t> model</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2019 &amp; 2020 </a:t>
            </a:r>
            <a:r>
              <a:rPr lang="nl-NL" dirty="0" err="1">
                <a:latin typeface="Open Sans Light" panose="020B0604020202020204" charset="0"/>
                <a:ea typeface="Open Sans Light" panose="020B0604020202020204" charset="0"/>
                <a:cs typeface="Open Sans Light" panose="020B0604020202020204" charset="0"/>
              </a:rPr>
              <a:t>were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predicted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linreg</a:t>
            </a:r>
            <a:r>
              <a:rPr lang="nl-NL" dirty="0">
                <a:latin typeface="Open Sans Light" panose="020B0604020202020204" charset="0"/>
                <a:ea typeface="Open Sans Light" panose="020B0604020202020204" charset="0"/>
                <a:cs typeface="Open Sans Light" panose="020B0604020202020204" charset="0"/>
              </a:rPr>
              <a:t> model</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p>
        </p:txBody>
      </p:sp>
      <p:pic>
        <p:nvPicPr>
          <p:cNvPr id="3" name="Afbeelding 2">
            <a:extLst>
              <a:ext uri="{FF2B5EF4-FFF2-40B4-BE49-F238E27FC236}">
                <a16:creationId xmlns:a16="http://schemas.microsoft.com/office/drawing/2014/main" id="{B1FA71FC-62DD-43EE-89AC-E33EA226C4F2}"/>
              </a:ext>
            </a:extLst>
          </p:cNvPr>
          <p:cNvPicPr>
            <a:picLocks noChangeAspect="1"/>
          </p:cNvPicPr>
          <p:nvPr/>
        </p:nvPicPr>
        <p:blipFill>
          <a:blip r:embed="rId2"/>
          <a:stretch>
            <a:fillRect/>
          </a:stretch>
        </p:blipFill>
        <p:spPr>
          <a:xfrm>
            <a:off x="3275859" y="1891779"/>
            <a:ext cx="8919315" cy="4956546"/>
          </a:xfrm>
          <a:prstGeom prst="rect">
            <a:avLst/>
          </a:prstGeom>
        </p:spPr>
      </p:pic>
    </p:spTree>
    <p:extLst>
      <p:ext uri="{BB962C8B-B14F-4D97-AF65-F5344CB8AC3E}">
        <p14:creationId xmlns:p14="http://schemas.microsoft.com/office/powerpoint/2010/main" val="113362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500828" y="1313796"/>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Heat map ATD </a:t>
            </a:r>
            <a:r>
              <a:rPr lang="nl-NL" sz="3200" dirty="0" err="1">
                <a:latin typeface="Open Sans Light" panose="020B0604020202020204" charset="0"/>
                <a:ea typeface="Open Sans Light" panose="020B0604020202020204" charset="0"/>
                <a:cs typeface="Open Sans Light" panose="020B0604020202020204" charset="0"/>
              </a:rPr>
              <a:t>vs</a:t>
            </a:r>
            <a:r>
              <a:rPr lang="nl-NL" sz="3200" dirty="0">
                <a:latin typeface="Open Sans Light" panose="020B0604020202020204" charset="0"/>
                <a:ea typeface="Open Sans Light" panose="020B0604020202020204" charset="0"/>
                <a:cs typeface="Open Sans Light" panose="020B0604020202020204" charset="0"/>
              </a:rPr>
              <a:t> cirrus cover</a:t>
            </a:r>
          </a:p>
        </p:txBody>
      </p:sp>
      <p:sp>
        <p:nvSpPr>
          <p:cNvPr id="9" name="Tijdelijke aanduiding voor datum 1">
            <a:extLst>
              <a:ext uri="{FF2B5EF4-FFF2-40B4-BE49-F238E27FC236}">
                <a16:creationId xmlns:a16="http://schemas.microsoft.com/office/drawing/2014/main" id="{4662A8B5-D158-417D-AD43-54BBEF1362F6}"/>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pic>
        <p:nvPicPr>
          <p:cNvPr id="3" name="Afbeelding 2">
            <a:extLst>
              <a:ext uri="{FF2B5EF4-FFF2-40B4-BE49-F238E27FC236}">
                <a16:creationId xmlns:a16="http://schemas.microsoft.com/office/drawing/2014/main" id="{B1FA71FC-62DD-43EE-89AC-E33EA226C4F2}"/>
              </a:ext>
            </a:extLst>
          </p:cNvPr>
          <p:cNvPicPr>
            <a:picLocks noChangeAspect="1"/>
          </p:cNvPicPr>
          <p:nvPr/>
        </p:nvPicPr>
        <p:blipFill>
          <a:blip r:embed="rId2"/>
          <a:stretch>
            <a:fillRect/>
          </a:stretch>
        </p:blipFill>
        <p:spPr>
          <a:xfrm>
            <a:off x="1" y="2774874"/>
            <a:ext cx="5989684" cy="3328523"/>
          </a:xfrm>
          <a:prstGeom prst="rect">
            <a:avLst/>
          </a:prstGeom>
        </p:spPr>
      </p:pic>
      <p:pic>
        <p:nvPicPr>
          <p:cNvPr id="8" name="Afbeelding 7">
            <a:extLst>
              <a:ext uri="{FF2B5EF4-FFF2-40B4-BE49-F238E27FC236}">
                <a16:creationId xmlns:a16="http://schemas.microsoft.com/office/drawing/2014/main" id="{7593E554-C4B4-4485-880A-B3C130905940}"/>
              </a:ext>
            </a:extLst>
          </p:cNvPr>
          <p:cNvPicPr>
            <a:picLocks noChangeAspect="1"/>
          </p:cNvPicPr>
          <p:nvPr/>
        </p:nvPicPr>
        <p:blipFill>
          <a:blip r:embed="rId3"/>
          <a:stretch>
            <a:fillRect/>
          </a:stretch>
        </p:blipFill>
        <p:spPr>
          <a:xfrm>
            <a:off x="6205491" y="2718157"/>
            <a:ext cx="5989684" cy="3323100"/>
          </a:xfrm>
          <a:prstGeom prst="rect">
            <a:avLst/>
          </a:prstGeom>
        </p:spPr>
      </p:pic>
    </p:spTree>
    <p:extLst>
      <p:ext uri="{BB962C8B-B14F-4D97-AF65-F5344CB8AC3E}">
        <p14:creationId xmlns:p14="http://schemas.microsoft.com/office/powerpoint/2010/main" val="120383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594413" y="1357262"/>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Meteorological </a:t>
            </a:r>
            <a:r>
              <a:rPr lang="nl-NL" sz="3200" dirty="0" err="1">
                <a:latin typeface="Open Sans Light" panose="020B0604020202020204" charset="0"/>
                <a:ea typeface="Open Sans Light" panose="020B0604020202020204" charset="0"/>
                <a:cs typeface="Open Sans Light" panose="020B0604020202020204" charset="0"/>
              </a:rPr>
              <a:t>conditions</a:t>
            </a:r>
            <a:endParaRPr lang="nl-NL" sz="3200" dirty="0">
              <a:latin typeface="Open Sans Light" panose="020B0604020202020204" charset="0"/>
              <a:ea typeface="Open Sans Light" panose="020B0604020202020204" charset="0"/>
              <a:cs typeface="Open Sans Light" panose="020B0604020202020204" charset="0"/>
            </a:endParaRPr>
          </a:p>
        </p:txBody>
      </p:sp>
      <p:sp>
        <p:nvSpPr>
          <p:cNvPr id="11" name="Tijdelijke aanduiding voor datum 1">
            <a:extLst>
              <a:ext uri="{FF2B5EF4-FFF2-40B4-BE49-F238E27FC236}">
                <a16:creationId xmlns:a16="http://schemas.microsoft.com/office/drawing/2014/main" id="{2A507550-B087-4724-8B30-63778A14D5A1}"/>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
        <p:nvSpPr>
          <p:cNvPr id="12" name="Tekstvak 11">
            <a:extLst>
              <a:ext uri="{FF2B5EF4-FFF2-40B4-BE49-F238E27FC236}">
                <a16:creationId xmlns:a16="http://schemas.microsoft.com/office/drawing/2014/main" id="{116DCF2F-F48A-4553-BF6F-09E3934D7A83}"/>
              </a:ext>
            </a:extLst>
          </p:cNvPr>
          <p:cNvSpPr txBox="1"/>
          <p:nvPr/>
        </p:nvSpPr>
        <p:spPr>
          <a:xfrm>
            <a:off x="1004431" y="2178243"/>
            <a:ext cx="4153491" cy="415498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sz="1800" dirty="0" err="1">
                <a:latin typeface="Open Sans Light" panose="020B0604020202020204" charset="0"/>
                <a:ea typeface="Open Sans Light" panose="020B0604020202020204" charset="0"/>
                <a:cs typeface="Open Sans Light" panose="020B0604020202020204" charset="0"/>
              </a:rPr>
              <a:t>Mean</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upper</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tropospheric</a:t>
            </a:r>
            <a:r>
              <a:rPr lang="nl-NL" sz="1800" dirty="0">
                <a:latin typeface="Open Sans Light" panose="020B0604020202020204" charset="0"/>
                <a:ea typeface="Open Sans Light" panose="020B0604020202020204" charset="0"/>
                <a:cs typeface="Open Sans Light" panose="020B0604020202020204" charset="0"/>
              </a:rPr>
              <a:t> T &amp; rel. hum. </a:t>
            </a:r>
            <a:r>
              <a:rPr lang="nl-NL" sz="1800" dirty="0" err="1">
                <a:latin typeface="Open Sans Light" panose="020B0604020202020204" charset="0"/>
                <a:ea typeface="Open Sans Light" panose="020B0604020202020204" charset="0"/>
                <a:cs typeface="Open Sans Light" panose="020B0604020202020204" charset="0"/>
              </a:rPr>
              <a:t>too</a:t>
            </a:r>
            <a:r>
              <a:rPr lang="nl-NL" sz="1800" dirty="0">
                <a:latin typeface="Open Sans Light" panose="020B0604020202020204" charset="0"/>
                <a:ea typeface="Open Sans Light" panose="020B0604020202020204" charset="0"/>
                <a:cs typeface="Open Sans Light" panose="020B0604020202020204" charset="0"/>
              </a:rPr>
              <a:t> in</a:t>
            </a:r>
            <a:r>
              <a:rPr lang="nl-NL" dirty="0">
                <a:latin typeface="Open Sans Light" panose="020B0604020202020204" charset="0"/>
                <a:ea typeface="Open Sans Light" panose="020B0604020202020204" charset="0"/>
                <a:cs typeface="Open Sans Light" panose="020B0604020202020204" charset="0"/>
              </a:rPr>
              <a:t>accurate -&gt; </a:t>
            </a:r>
            <a:r>
              <a:rPr lang="nl-NL" dirty="0" err="1">
                <a:latin typeface="Open Sans Light" panose="020B0604020202020204" charset="0"/>
                <a:ea typeface="Open Sans Light" panose="020B0604020202020204" charset="0"/>
                <a:cs typeface="Open Sans Light" panose="020B0604020202020204" charset="0"/>
              </a:rPr>
              <a:t>divide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upper</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tropo</a:t>
            </a:r>
            <a:r>
              <a:rPr lang="nl-NL" dirty="0">
                <a:latin typeface="Open Sans Light" panose="020B0604020202020204" charset="0"/>
                <a:ea typeface="Open Sans Light" panose="020B0604020202020204" charset="0"/>
                <a:cs typeface="Open Sans Light" panose="020B0604020202020204" charset="0"/>
              </a:rPr>
              <a:t>/</a:t>
            </a:r>
            <a:r>
              <a:rPr lang="nl-NL" dirty="0" err="1">
                <a:latin typeface="Open Sans Light" panose="020B0604020202020204" charset="0"/>
                <a:ea typeface="Open Sans Light" panose="020B0604020202020204" charset="0"/>
                <a:cs typeface="Open Sans Light" panose="020B0604020202020204" charset="0"/>
              </a:rPr>
              <a:t>lower</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strato</a:t>
            </a:r>
            <a:r>
              <a:rPr lang="nl-NL" dirty="0">
                <a:latin typeface="Open Sans Light" panose="020B0604020202020204" charset="0"/>
                <a:ea typeface="Open Sans Light" panose="020B0604020202020204" charset="0"/>
                <a:cs typeface="Open Sans Light" panose="020B0604020202020204" charset="0"/>
              </a:rPr>
              <a:t> in 7 </a:t>
            </a:r>
            <a:r>
              <a:rPr lang="nl-NL" dirty="0" err="1">
                <a:latin typeface="Open Sans Light" panose="020B0604020202020204" charset="0"/>
                <a:ea typeface="Open Sans Light" panose="020B0604020202020204" charset="0"/>
                <a:cs typeface="Open Sans Light" panose="020B0604020202020204" charset="0"/>
              </a:rPr>
              <a:t>layers</a:t>
            </a:r>
            <a:endParaRPr lang="nl-NL" sz="1800"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Use</a:t>
            </a:r>
            <a:r>
              <a:rPr lang="nl-NL" dirty="0">
                <a:latin typeface="Open Sans Light" panose="020B0604020202020204" charset="0"/>
                <a:ea typeface="Open Sans Light" panose="020B0604020202020204" charset="0"/>
                <a:cs typeface="Open Sans Light" panose="020B0604020202020204" charset="0"/>
              </a:rPr>
              <a:t> T, rel. hum (ERA5)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regridded</a:t>
            </a:r>
            <a:r>
              <a:rPr lang="nl-NL" dirty="0">
                <a:latin typeface="Open Sans Light" panose="020B0604020202020204" charset="0"/>
                <a:ea typeface="Open Sans Light" panose="020B0604020202020204" charset="0"/>
                <a:cs typeface="Open Sans Light" panose="020B0604020202020204" charset="0"/>
              </a:rPr>
              <a:t> cirrus cover (CALIPSO) in </a:t>
            </a:r>
            <a:r>
              <a:rPr lang="nl-NL" dirty="0" err="1">
                <a:latin typeface="Open Sans Light" panose="020B0604020202020204" charset="0"/>
                <a:ea typeface="Open Sans Light" panose="020B0604020202020204" charset="0"/>
                <a:cs typeface="Open Sans Light" panose="020B0604020202020204" charset="0"/>
              </a:rPr>
              <a:t>each</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layer</a:t>
            </a:r>
            <a:r>
              <a:rPr lang="nl-NL" dirty="0">
                <a:latin typeface="Open Sans Light" panose="020B0604020202020204" charset="0"/>
                <a:ea typeface="Open Sans Light" panose="020B0604020202020204" charset="0"/>
                <a:cs typeface="Open Sans Light" panose="020B0604020202020204" charset="0"/>
              </a:rPr>
              <a:t> as input </a:t>
            </a:r>
            <a:r>
              <a:rPr lang="nl-NL" dirty="0" err="1">
                <a:latin typeface="Open Sans Light" panose="020B0604020202020204" charset="0"/>
                <a:ea typeface="Open Sans Light" panose="020B0604020202020204" charset="0"/>
                <a:cs typeface="Open Sans Light" panose="020B0604020202020204" charset="0"/>
              </a:rPr>
              <a:t>for</a:t>
            </a:r>
            <a:r>
              <a:rPr lang="nl-NL" dirty="0">
                <a:latin typeface="Open Sans Light" panose="020B0604020202020204" charset="0"/>
                <a:ea typeface="Open Sans Light" panose="020B0604020202020204" charset="0"/>
                <a:cs typeface="Open Sans Light" panose="020B0604020202020204" charset="0"/>
              </a:rPr>
              <a:t> model</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Train model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recognize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where</a:t>
            </a:r>
            <a:r>
              <a:rPr lang="nl-NL" dirty="0">
                <a:latin typeface="Open Sans Light" panose="020B0604020202020204" charset="0"/>
                <a:ea typeface="Open Sans Light" panose="020B0604020202020204" charset="0"/>
                <a:cs typeface="Open Sans Light" panose="020B0604020202020204" charset="0"/>
              </a:rPr>
              <a:t> cirrus </a:t>
            </a:r>
            <a:r>
              <a:rPr lang="nl-NL" dirty="0" err="1">
                <a:latin typeface="Open Sans Light" panose="020B0604020202020204" charset="0"/>
                <a:ea typeface="Open Sans Light" panose="020B0604020202020204" charset="0"/>
                <a:cs typeface="Open Sans Light" panose="020B0604020202020204" charset="0"/>
              </a:rPr>
              <a:t>might</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occur</a:t>
            </a:r>
            <a:r>
              <a:rPr lang="nl-NL" dirty="0">
                <a:latin typeface="Open Sans Light" panose="020B0604020202020204" charset="0"/>
                <a:ea typeface="Open Sans Light" panose="020B0604020202020204" charset="0"/>
                <a:cs typeface="Open Sans Light" panose="020B0604020202020204" charset="0"/>
              </a:rPr>
              <a:t> (cirrus cover </a:t>
            </a:r>
            <a:r>
              <a:rPr lang="nl-NL" dirty="0" err="1">
                <a:latin typeface="Open Sans Light" panose="020B0604020202020204" charset="0"/>
                <a:ea typeface="Open Sans Light" panose="020B0604020202020204" charset="0"/>
                <a:cs typeface="Open Sans Light" panose="020B0604020202020204" charset="0"/>
              </a:rPr>
              <a:t>encoded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into</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binary</a:t>
            </a:r>
            <a:r>
              <a:rPr lang="nl-NL" dirty="0">
                <a:latin typeface="Open Sans Light" panose="020B0604020202020204" charset="0"/>
                <a:ea typeface="Open Sans Light" panose="020B0604020202020204" charset="0"/>
                <a:cs typeface="Open Sans Light" panose="020B0604020202020204" charset="0"/>
              </a:rPr>
              <a:t> response)</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Two</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methods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considered</a:t>
            </a:r>
            <a:r>
              <a:rPr lang="nl-NL" dirty="0">
                <a:latin typeface="Open Sans Light" panose="020B0604020202020204" charset="0"/>
                <a:ea typeface="Open Sans Light" panose="020B0604020202020204" charset="0"/>
                <a:cs typeface="Open Sans Light" panose="020B0604020202020204" charset="0"/>
              </a:rPr>
              <a:t>:</a:t>
            </a:r>
          </a:p>
          <a:p>
            <a:pPr marL="742950" lvl="1"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Logistic</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regression</a:t>
            </a:r>
            <a:endParaRPr lang="nl-NL" dirty="0">
              <a:latin typeface="Open Sans Light" panose="020B0604020202020204" charset="0"/>
              <a:ea typeface="Open Sans Light" panose="020B0604020202020204" charset="0"/>
              <a:cs typeface="Open Sans Light" panose="020B0604020202020204" charset="0"/>
            </a:endParaRPr>
          </a:p>
          <a:p>
            <a:pPr marL="742950" lvl="1"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Random </a:t>
            </a:r>
            <a:r>
              <a:rPr lang="nl-NL" dirty="0" err="1">
                <a:latin typeface="Open Sans Light" panose="020B0604020202020204" charset="0"/>
                <a:ea typeface="Open Sans Light" panose="020B0604020202020204" charset="0"/>
                <a:cs typeface="Open Sans Light" panose="020B0604020202020204" charset="0"/>
              </a:rPr>
              <a:t>Forest</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decision</a:t>
            </a:r>
            <a:r>
              <a:rPr lang="nl-NL" dirty="0">
                <a:latin typeface="Open Sans Light" panose="020B0604020202020204" charset="0"/>
                <a:ea typeface="Open Sans Light" panose="020B0604020202020204" charset="0"/>
                <a:cs typeface="Open Sans Light" panose="020B0604020202020204" charset="0"/>
              </a:rPr>
              <a:t> trees)</a:t>
            </a:r>
          </a:p>
        </p:txBody>
      </p:sp>
    </p:spTree>
    <p:extLst>
      <p:ext uri="{BB962C8B-B14F-4D97-AF65-F5344CB8AC3E}">
        <p14:creationId xmlns:p14="http://schemas.microsoft.com/office/powerpoint/2010/main" val="75871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594413" y="1357262"/>
            <a:ext cx="6257324" cy="492443"/>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Logistic</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Regression</a:t>
            </a:r>
            <a:endParaRPr lang="nl-NL" sz="3200" dirty="0">
              <a:latin typeface="Open Sans Light" panose="020B0604020202020204" charset="0"/>
              <a:ea typeface="Open Sans Light" panose="020B0604020202020204" charset="0"/>
              <a:cs typeface="Open Sans Light" panose="020B0604020202020204" charset="0"/>
            </a:endParaRPr>
          </a:p>
        </p:txBody>
      </p:sp>
      <p:sp>
        <p:nvSpPr>
          <p:cNvPr id="11" name="Tijdelijke aanduiding voor datum 1">
            <a:extLst>
              <a:ext uri="{FF2B5EF4-FFF2-40B4-BE49-F238E27FC236}">
                <a16:creationId xmlns:a16="http://schemas.microsoft.com/office/drawing/2014/main" id="{2A507550-B087-4724-8B30-63778A14D5A1}"/>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pic>
        <p:nvPicPr>
          <p:cNvPr id="5" name="Afbeelding 4">
            <a:extLst>
              <a:ext uri="{FF2B5EF4-FFF2-40B4-BE49-F238E27FC236}">
                <a16:creationId xmlns:a16="http://schemas.microsoft.com/office/drawing/2014/main" id="{69595950-DBA6-4EA5-A682-BCC65A5307F0}"/>
              </a:ext>
            </a:extLst>
          </p:cNvPr>
          <p:cNvPicPr>
            <a:picLocks noChangeAspect="1"/>
          </p:cNvPicPr>
          <p:nvPr/>
        </p:nvPicPr>
        <p:blipFill>
          <a:blip r:embed="rId2"/>
          <a:stretch>
            <a:fillRect/>
          </a:stretch>
        </p:blipFill>
        <p:spPr>
          <a:xfrm>
            <a:off x="6514838" y="1508146"/>
            <a:ext cx="5945785" cy="4836944"/>
          </a:xfrm>
          <a:prstGeom prst="rect">
            <a:avLst/>
          </a:prstGeom>
        </p:spPr>
      </p:pic>
      <p:pic>
        <p:nvPicPr>
          <p:cNvPr id="10" name="Afbeelding 9">
            <a:extLst>
              <a:ext uri="{FF2B5EF4-FFF2-40B4-BE49-F238E27FC236}">
                <a16:creationId xmlns:a16="http://schemas.microsoft.com/office/drawing/2014/main" id="{DE66FB77-3BE7-4F66-9906-A3063961058B}"/>
              </a:ext>
            </a:extLst>
          </p:cNvPr>
          <p:cNvPicPr>
            <a:picLocks noChangeAspect="1"/>
          </p:cNvPicPr>
          <p:nvPr/>
        </p:nvPicPr>
        <p:blipFill>
          <a:blip r:embed="rId3"/>
          <a:stretch>
            <a:fillRect/>
          </a:stretch>
        </p:blipFill>
        <p:spPr>
          <a:xfrm>
            <a:off x="-5546" y="2628916"/>
            <a:ext cx="6649166" cy="3451350"/>
          </a:xfrm>
          <a:prstGeom prst="rect">
            <a:avLst/>
          </a:prstGeom>
        </p:spPr>
      </p:pic>
    </p:spTree>
    <p:extLst>
      <p:ext uri="{BB962C8B-B14F-4D97-AF65-F5344CB8AC3E}">
        <p14:creationId xmlns:p14="http://schemas.microsoft.com/office/powerpoint/2010/main" val="3964602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kstvak 8">
            <a:extLst>
              <a:ext uri="{FF2B5EF4-FFF2-40B4-BE49-F238E27FC236}">
                <a16:creationId xmlns:a16="http://schemas.microsoft.com/office/drawing/2014/main" id="{A127A59C-8ACA-4895-A90F-7F5CB3A54048}"/>
              </a:ext>
            </a:extLst>
          </p:cNvPr>
          <p:cNvSpPr txBox="1"/>
          <p:nvPr/>
        </p:nvSpPr>
        <p:spPr>
          <a:xfrm>
            <a:off x="594413" y="1357262"/>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Random </a:t>
            </a:r>
            <a:r>
              <a:rPr lang="nl-NL" sz="3200" dirty="0" err="1">
                <a:latin typeface="Open Sans Light" panose="020B0604020202020204" charset="0"/>
                <a:ea typeface="Open Sans Light" panose="020B0604020202020204" charset="0"/>
                <a:cs typeface="Open Sans Light" panose="020B0604020202020204" charset="0"/>
              </a:rPr>
              <a:t>Forest</a:t>
            </a:r>
            <a:endParaRPr lang="nl-NL" sz="3200" dirty="0">
              <a:latin typeface="Open Sans Light" panose="020B0604020202020204" charset="0"/>
              <a:ea typeface="Open Sans Light" panose="020B0604020202020204" charset="0"/>
              <a:cs typeface="Open Sans Light" panose="020B0604020202020204" charset="0"/>
            </a:endParaRPr>
          </a:p>
        </p:txBody>
      </p:sp>
      <p:sp>
        <p:nvSpPr>
          <p:cNvPr id="11" name="Tijdelijke aanduiding voor datum 1">
            <a:extLst>
              <a:ext uri="{FF2B5EF4-FFF2-40B4-BE49-F238E27FC236}">
                <a16:creationId xmlns:a16="http://schemas.microsoft.com/office/drawing/2014/main" id="{2A507550-B087-4724-8B30-63778A14D5A1}"/>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pic>
        <p:nvPicPr>
          <p:cNvPr id="3" name="Afbeelding 2">
            <a:extLst>
              <a:ext uri="{FF2B5EF4-FFF2-40B4-BE49-F238E27FC236}">
                <a16:creationId xmlns:a16="http://schemas.microsoft.com/office/drawing/2014/main" id="{14956E30-6D53-443C-B3D4-61DEEB11CD98}"/>
              </a:ext>
            </a:extLst>
          </p:cNvPr>
          <p:cNvPicPr>
            <a:picLocks noChangeAspect="1"/>
          </p:cNvPicPr>
          <p:nvPr/>
        </p:nvPicPr>
        <p:blipFill>
          <a:blip r:embed="rId2"/>
          <a:stretch>
            <a:fillRect/>
          </a:stretch>
        </p:blipFill>
        <p:spPr>
          <a:xfrm>
            <a:off x="5403514" y="3358132"/>
            <a:ext cx="6791660" cy="3499868"/>
          </a:xfrm>
          <a:prstGeom prst="rect">
            <a:avLst/>
          </a:prstGeom>
        </p:spPr>
      </p:pic>
      <p:pic>
        <p:nvPicPr>
          <p:cNvPr id="6" name="Afbeelding 5">
            <a:extLst>
              <a:ext uri="{FF2B5EF4-FFF2-40B4-BE49-F238E27FC236}">
                <a16:creationId xmlns:a16="http://schemas.microsoft.com/office/drawing/2014/main" id="{6999B170-8FB1-47CA-8296-DA7C8170FA49}"/>
              </a:ext>
            </a:extLst>
          </p:cNvPr>
          <p:cNvPicPr>
            <a:picLocks noChangeAspect="1"/>
          </p:cNvPicPr>
          <p:nvPr/>
        </p:nvPicPr>
        <p:blipFill>
          <a:blip r:embed="rId3"/>
          <a:stretch>
            <a:fillRect/>
          </a:stretch>
        </p:blipFill>
        <p:spPr>
          <a:xfrm>
            <a:off x="5663220" y="-37336"/>
            <a:ext cx="6548976" cy="3395468"/>
          </a:xfrm>
          <a:prstGeom prst="rect">
            <a:avLst/>
          </a:prstGeom>
        </p:spPr>
      </p:pic>
      <p:pic>
        <p:nvPicPr>
          <p:cNvPr id="12" name="Afbeelding 11">
            <a:extLst>
              <a:ext uri="{FF2B5EF4-FFF2-40B4-BE49-F238E27FC236}">
                <a16:creationId xmlns:a16="http://schemas.microsoft.com/office/drawing/2014/main" id="{BD93E3CC-0BCC-4025-816A-7D9D5246FC62}"/>
              </a:ext>
            </a:extLst>
          </p:cNvPr>
          <p:cNvPicPr>
            <a:picLocks noChangeAspect="1"/>
          </p:cNvPicPr>
          <p:nvPr/>
        </p:nvPicPr>
        <p:blipFill>
          <a:blip r:embed="rId4"/>
          <a:stretch>
            <a:fillRect/>
          </a:stretch>
        </p:blipFill>
        <p:spPr>
          <a:xfrm>
            <a:off x="0" y="2028974"/>
            <a:ext cx="5524856" cy="2873335"/>
          </a:xfrm>
          <a:prstGeom prst="rect">
            <a:avLst/>
          </a:prstGeom>
        </p:spPr>
      </p:pic>
      <p:sp>
        <p:nvSpPr>
          <p:cNvPr id="13" name="Tekstvak 12">
            <a:extLst>
              <a:ext uri="{FF2B5EF4-FFF2-40B4-BE49-F238E27FC236}">
                <a16:creationId xmlns:a16="http://schemas.microsoft.com/office/drawing/2014/main" id="{E646C394-7574-4487-9984-91E4BAEB32D2}"/>
              </a:ext>
            </a:extLst>
          </p:cNvPr>
          <p:cNvSpPr txBox="1"/>
          <p:nvPr/>
        </p:nvSpPr>
        <p:spPr>
          <a:xfrm>
            <a:off x="1512076" y="5464656"/>
            <a:ext cx="1997476" cy="276999"/>
          </a:xfrm>
          <a:prstGeom prst="rect">
            <a:avLst/>
          </a:prstGeom>
          <a:noFill/>
        </p:spPr>
        <p:txBody>
          <a:bodyPr wrap="square" lIns="0" tIns="0" rIns="0" bIns="0" rtlCol="0">
            <a:spAutoFit/>
          </a:bodyPr>
          <a:lstStyle/>
          <a:p>
            <a:r>
              <a:rPr lang="nl-NL" dirty="0"/>
              <a:t>Max </a:t>
            </a:r>
            <a:r>
              <a:rPr lang="nl-NL" dirty="0" err="1"/>
              <a:t>depth</a:t>
            </a:r>
            <a:r>
              <a:rPr lang="nl-NL" dirty="0"/>
              <a:t> = 0</a:t>
            </a:r>
          </a:p>
        </p:txBody>
      </p:sp>
      <p:sp>
        <p:nvSpPr>
          <p:cNvPr id="14" name="Tekstvak 13">
            <a:extLst>
              <a:ext uri="{FF2B5EF4-FFF2-40B4-BE49-F238E27FC236}">
                <a16:creationId xmlns:a16="http://schemas.microsoft.com/office/drawing/2014/main" id="{4093854C-4D11-4425-8C3B-F704EED51FE7}"/>
              </a:ext>
            </a:extLst>
          </p:cNvPr>
          <p:cNvSpPr txBox="1"/>
          <p:nvPr/>
        </p:nvSpPr>
        <p:spPr>
          <a:xfrm>
            <a:off x="3297967" y="6062757"/>
            <a:ext cx="1997476" cy="276999"/>
          </a:xfrm>
          <a:prstGeom prst="rect">
            <a:avLst/>
          </a:prstGeom>
          <a:noFill/>
        </p:spPr>
        <p:txBody>
          <a:bodyPr wrap="square" lIns="0" tIns="0" rIns="0" bIns="0" rtlCol="0">
            <a:spAutoFit/>
          </a:bodyPr>
          <a:lstStyle/>
          <a:p>
            <a:r>
              <a:rPr lang="nl-NL" dirty="0"/>
              <a:t>Max </a:t>
            </a:r>
            <a:r>
              <a:rPr lang="nl-NL" dirty="0" err="1"/>
              <a:t>depth</a:t>
            </a:r>
            <a:r>
              <a:rPr lang="nl-NL" dirty="0"/>
              <a:t> = 50</a:t>
            </a:r>
          </a:p>
        </p:txBody>
      </p:sp>
      <p:cxnSp>
        <p:nvCxnSpPr>
          <p:cNvPr id="16" name="Rechte verbindingslijn met pijl 15">
            <a:extLst>
              <a:ext uri="{FF2B5EF4-FFF2-40B4-BE49-F238E27FC236}">
                <a16:creationId xmlns:a16="http://schemas.microsoft.com/office/drawing/2014/main" id="{F576E4E5-38CD-42F1-99F4-0AFEDBA2BCBC}"/>
              </a:ext>
            </a:extLst>
          </p:cNvPr>
          <p:cNvCxnSpPr>
            <a:stCxn id="13" idx="0"/>
          </p:cNvCxnSpPr>
          <p:nvPr/>
        </p:nvCxnSpPr>
        <p:spPr>
          <a:xfrm flipV="1">
            <a:off x="2510814" y="4998128"/>
            <a:ext cx="251614" cy="466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C933F166-E7AB-44E6-8B83-7C651A8DB566}"/>
              </a:ext>
            </a:extLst>
          </p:cNvPr>
          <p:cNvCxnSpPr>
            <a:stCxn id="14" idx="0"/>
          </p:cNvCxnSpPr>
          <p:nvPr/>
        </p:nvCxnSpPr>
        <p:spPr>
          <a:xfrm flipV="1">
            <a:off x="4296705" y="5741655"/>
            <a:ext cx="1106809" cy="3211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77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6257324" cy="492443"/>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Temperature</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correlation</a:t>
            </a:r>
            <a:endParaRPr lang="nl-NL" sz="3200" dirty="0">
              <a:latin typeface="Open Sans Light" panose="020B0604020202020204" charset="0"/>
              <a:ea typeface="Open Sans Light" panose="020B0604020202020204" charset="0"/>
              <a:cs typeface="Open Sans Light" panose="020B0604020202020204" charset="0"/>
            </a:endParaRPr>
          </a:p>
        </p:txBody>
      </p:sp>
      <p:sp>
        <p:nvSpPr>
          <p:cNvPr id="10" name="Tijdelijke aanduiding voor datum 1">
            <a:extLst>
              <a:ext uri="{FF2B5EF4-FFF2-40B4-BE49-F238E27FC236}">
                <a16:creationId xmlns:a16="http://schemas.microsoft.com/office/drawing/2014/main" id="{61B78815-3111-435A-A486-461FB890D1E8}"/>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
        <p:nvSpPr>
          <p:cNvPr id="11" name="Tekstvak 10">
            <a:extLst>
              <a:ext uri="{FF2B5EF4-FFF2-40B4-BE49-F238E27FC236}">
                <a16:creationId xmlns:a16="http://schemas.microsoft.com/office/drawing/2014/main" id="{2F9A1654-5252-4951-82DF-4199BAA35B0B}"/>
              </a:ext>
            </a:extLst>
          </p:cNvPr>
          <p:cNvSpPr txBox="1"/>
          <p:nvPr/>
        </p:nvSpPr>
        <p:spPr>
          <a:xfrm>
            <a:off x="449563" y="2391225"/>
            <a:ext cx="3628451" cy="276998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Correlation</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between</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cloud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temperature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CALIPSO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air </a:t>
            </a:r>
            <a:r>
              <a:rPr lang="nl-NL" dirty="0" err="1">
                <a:latin typeface="Open Sans Light" panose="020B0604020202020204" charset="0"/>
                <a:ea typeface="Open Sans Light" panose="020B0604020202020204" charset="0"/>
                <a:cs typeface="Open Sans Light" panose="020B0604020202020204" charset="0"/>
              </a:rPr>
              <a:t>temperature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reanalysis</a:t>
            </a: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Upper</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troposphere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divided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into</a:t>
            </a:r>
            <a:r>
              <a:rPr lang="nl-NL" dirty="0">
                <a:latin typeface="Open Sans Light" panose="020B0604020202020204" charset="0"/>
                <a:ea typeface="Open Sans Light" panose="020B0604020202020204" charset="0"/>
                <a:cs typeface="Open Sans Light" panose="020B0604020202020204" charset="0"/>
              </a:rPr>
              <a:t> 7 </a:t>
            </a:r>
            <a:r>
              <a:rPr lang="nl-NL" dirty="0" err="1">
                <a:latin typeface="Open Sans Light" panose="020B0604020202020204" charset="0"/>
                <a:ea typeface="Open Sans Light" panose="020B0604020202020204" charset="0"/>
                <a:cs typeface="Open Sans Light" panose="020B0604020202020204" charset="0"/>
              </a:rPr>
              <a:t>layers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so</a:t>
            </a:r>
            <a:r>
              <a:rPr lang="nl-NL" dirty="0">
                <a:latin typeface="Open Sans Light" panose="020B0604020202020204" charset="0"/>
                <a:ea typeface="Open Sans Light" panose="020B0604020202020204" charset="0"/>
                <a:cs typeface="Open Sans Light" panose="020B0604020202020204" charset="0"/>
              </a:rPr>
              <a:t> e.g. 100hPa </a:t>
            </a:r>
            <a:r>
              <a:rPr lang="nl-NL" dirty="0" err="1">
                <a:latin typeface="Open Sans Light" panose="020B0604020202020204" charset="0"/>
                <a:ea typeface="Open Sans Light" panose="020B0604020202020204" charset="0"/>
                <a:cs typeface="Open Sans Light" panose="020B0604020202020204" charset="0"/>
              </a:rPr>
              <a:t>temperature</a:t>
            </a:r>
            <a:r>
              <a:rPr lang="nl-NL" dirty="0">
                <a:latin typeface="Open Sans Light" panose="020B0604020202020204" charset="0"/>
                <a:ea typeface="Open Sans Light" panose="020B0604020202020204" charset="0"/>
                <a:cs typeface="Open Sans Light" panose="020B0604020202020204" charset="0"/>
              </a:rPr>
              <a:t> is </a:t>
            </a:r>
            <a:r>
              <a:rPr lang="nl-NL" dirty="0" err="1">
                <a:latin typeface="Open Sans Light" panose="020B0604020202020204" charset="0"/>
                <a:ea typeface="Open Sans Light" panose="020B0604020202020204" charset="0"/>
                <a:cs typeface="Open Sans Light" panose="020B0604020202020204" charset="0"/>
              </a:rPr>
              <a:t>compared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with</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cloud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temperature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clouds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between</a:t>
            </a:r>
            <a:r>
              <a:rPr lang="nl-NL" dirty="0">
                <a:latin typeface="Open Sans Light" panose="020B0604020202020204" charset="0"/>
                <a:ea typeface="Open Sans Light" panose="020B0604020202020204" charset="0"/>
                <a:cs typeface="Open Sans Light" panose="020B0604020202020204" charset="0"/>
              </a:rPr>
              <a:t> 75hPa &amp; 125hPa)</a:t>
            </a:r>
            <a:endParaRPr lang="nl-NL" dirty="0"/>
          </a:p>
          <a:p>
            <a:pPr marL="285750" indent="-285750">
              <a:buFont typeface="Arial" panose="020B0604020202020204" pitchFamily="34" charset="0"/>
              <a:buChar char="•"/>
            </a:pPr>
            <a:endParaRPr lang="nl-NL" dirty="0"/>
          </a:p>
        </p:txBody>
      </p:sp>
      <p:pic>
        <p:nvPicPr>
          <p:cNvPr id="18" name="Afbeelding 17">
            <a:extLst>
              <a:ext uri="{FF2B5EF4-FFF2-40B4-BE49-F238E27FC236}">
                <a16:creationId xmlns:a16="http://schemas.microsoft.com/office/drawing/2014/main" id="{1292418A-0B1E-4B7F-890D-62BF8E0EF8B4}"/>
              </a:ext>
            </a:extLst>
          </p:cNvPr>
          <p:cNvPicPr>
            <a:picLocks noChangeAspect="1"/>
          </p:cNvPicPr>
          <p:nvPr/>
        </p:nvPicPr>
        <p:blipFill>
          <a:blip r:embed="rId2"/>
          <a:stretch>
            <a:fillRect/>
          </a:stretch>
        </p:blipFill>
        <p:spPr>
          <a:xfrm>
            <a:off x="6097587" y="760412"/>
            <a:ext cx="6097588" cy="6097588"/>
          </a:xfrm>
          <a:prstGeom prst="rect">
            <a:avLst/>
          </a:prstGeom>
        </p:spPr>
      </p:pic>
    </p:spTree>
    <p:extLst>
      <p:ext uri="{BB962C8B-B14F-4D97-AF65-F5344CB8AC3E}">
        <p14:creationId xmlns:p14="http://schemas.microsoft.com/office/powerpoint/2010/main" val="2244277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7885140"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Planning </a:t>
            </a:r>
            <a:r>
              <a:rPr lang="nl-NL" sz="3200" dirty="0" err="1">
                <a:latin typeface="Open Sans Light" panose="020B0604020202020204" charset="0"/>
                <a:ea typeface="Open Sans Light" panose="020B0604020202020204" charset="0"/>
                <a:cs typeface="Open Sans Light" panose="020B0604020202020204" charset="0"/>
              </a:rPr>
              <a:t>coming</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two</a:t>
            </a:r>
            <a:r>
              <a:rPr lang="nl-NL" sz="3200" dirty="0">
                <a:latin typeface="Open Sans Light" panose="020B0604020202020204" charset="0"/>
                <a:ea typeface="Open Sans Light" panose="020B0604020202020204" charset="0"/>
                <a:cs typeface="Open Sans Light" panose="020B0604020202020204" charset="0"/>
              </a:rPr>
              <a:t> weeks</a:t>
            </a:r>
          </a:p>
        </p:txBody>
      </p:sp>
      <p:sp>
        <p:nvSpPr>
          <p:cNvPr id="8" name="Tekstvak 7">
            <a:extLst>
              <a:ext uri="{FF2B5EF4-FFF2-40B4-BE49-F238E27FC236}">
                <a16:creationId xmlns:a16="http://schemas.microsoft.com/office/drawing/2014/main" id="{42843F09-7651-4478-9ED8-950DEF81455A}"/>
              </a:ext>
            </a:extLst>
          </p:cNvPr>
          <p:cNvSpPr txBox="1"/>
          <p:nvPr/>
        </p:nvSpPr>
        <p:spPr>
          <a:xfrm>
            <a:off x="449563" y="2264968"/>
            <a:ext cx="7527789" cy="2769989"/>
          </a:xfrm>
          <a:prstGeom prst="rect">
            <a:avLst/>
          </a:prstGeom>
          <a:noFill/>
        </p:spPr>
        <p:txBody>
          <a:bodyPr wrap="square" lIns="0" tIns="0" rIns="0" bIns="0" rtlCol="0">
            <a:spAutoFit/>
          </a:bodyPr>
          <a:lstStyle/>
          <a:p>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Improve</a:t>
            </a:r>
            <a:r>
              <a:rPr lang="nl-NL" dirty="0">
                <a:latin typeface="Open Sans Light" panose="020B0604020202020204" charset="0"/>
                <a:ea typeface="Open Sans Light" panose="020B0604020202020204" charset="0"/>
                <a:cs typeface="Open Sans Light" panose="020B0604020202020204" charset="0"/>
              </a:rPr>
              <a:t> time series analysis, </a:t>
            </a:r>
            <a:r>
              <a:rPr lang="nl-NL" dirty="0" err="1">
                <a:latin typeface="Open Sans Light" panose="020B0604020202020204" charset="0"/>
                <a:ea typeface="Open Sans Light" panose="020B0604020202020204" charset="0"/>
                <a:cs typeface="Open Sans Light" panose="020B0604020202020204" charset="0"/>
              </a:rPr>
              <a:t>including</a:t>
            </a:r>
            <a:r>
              <a:rPr lang="nl-NL" dirty="0">
                <a:latin typeface="Open Sans Light" panose="020B0604020202020204" charset="0"/>
                <a:ea typeface="Open Sans Light" panose="020B0604020202020204" charset="0"/>
                <a:cs typeface="Open Sans Light" panose="020B0604020202020204" charset="0"/>
              </a:rPr>
              <a:t> error </a:t>
            </a:r>
            <a:r>
              <a:rPr lang="nl-NL" dirty="0" err="1">
                <a:latin typeface="Open Sans Light" panose="020B0604020202020204" charset="0"/>
                <a:ea typeface="Open Sans Light" panose="020B0604020202020204" charset="0"/>
                <a:cs typeface="Open Sans Light" panose="020B0604020202020204" charset="0"/>
              </a:rPr>
              <a:t>estimates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complete </a:t>
            </a:r>
            <a:r>
              <a:rPr lang="nl-NL" dirty="0" err="1">
                <a:latin typeface="Open Sans Light" panose="020B0604020202020204" charset="0"/>
                <a:ea typeface="Open Sans Light" panose="020B0604020202020204" charset="0"/>
                <a:cs typeface="Open Sans Light" panose="020B0604020202020204" charset="0"/>
              </a:rPr>
              <a:t>interpolation</a:t>
            </a:r>
            <a:r>
              <a:rPr lang="nl-NL" dirty="0">
                <a:latin typeface="Open Sans Light" panose="020B0604020202020204" charset="0"/>
                <a:ea typeface="Open Sans Light" panose="020B0604020202020204" charset="0"/>
                <a:cs typeface="Open Sans Light" panose="020B0604020202020204" charset="0"/>
              </a:rPr>
              <a:t> (Fortran)</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Improve</a:t>
            </a:r>
            <a:r>
              <a:rPr lang="nl-NL" dirty="0">
                <a:latin typeface="Open Sans Light" panose="020B0604020202020204" charset="0"/>
                <a:ea typeface="Open Sans Light" panose="020B0604020202020204" charset="0"/>
                <a:cs typeface="Open Sans Light" panose="020B0604020202020204" charset="0"/>
              </a:rPr>
              <a:t> on ML model </a:t>
            </a:r>
            <a:r>
              <a:rPr lang="nl-NL" dirty="0" err="1">
                <a:latin typeface="Open Sans Light" panose="020B0604020202020204" charset="0"/>
                <a:ea typeface="Open Sans Light" panose="020B0604020202020204" charset="0"/>
                <a:cs typeface="Open Sans Light" panose="020B0604020202020204" charset="0"/>
              </a:rPr>
              <a:t>related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ERA5 data</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Look </a:t>
            </a:r>
            <a:r>
              <a:rPr lang="nl-NL" dirty="0" err="1">
                <a:latin typeface="Open Sans Light" panose="020B0604020202020204" charset="0"/>
                <a:ea typeface="Open Sans Light" panose="020B0604020202020204" charset="0"/>
                <a:cs typeface="Open Sans Light" panose="020B0604020202020204" charset="0"/>
              </a:rPr>
              <a:t>into</a:t>
            </a:r>
            <a:r>
              <a:rPr lang="nl-NL" dirty="0">
                <a:latin typeface="Open Sans Light" panose="020B0604020202020204" charset="0"/>
                <a:ea typeface="Open Sans Light" panose="020B0604020202020204" charset="0"/>
                <a:cs typeface="Open Sans Light" panose="020B0604020202020204" charset="0"/>
              </a:rPr>
              <a:t> METEOSAT data (</a:t>
            </a:r>
            <a:r>
              <a:rPr lang="nl-NL" dirty="0" err="1">
                <a:latin typeface="Open Sans Light" panose="020B0604020202020204" charset="0"/>
                <a:ea typeface="Open Sans Light" panose="020B0604020202020204" charset="0"/>
                <a:cs typeface="Open Sans Light" panose="020B0604020202020204" charset="0"/>
              </a:rPr>
              <a:t>validate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with</a:t>
            </a:r>
            <a:r>
              <a:rPr lang="nl-NL" dirty="0">
                <a:latin typeface="Open Sans Light" panose="020B0604020202020204" charset="0"/>
                <a:ea typeface="Open Sans Light" panose="020B0604020202020204" charset="0"/>
                <a:cs typeface="Open Sans Light" panose="020B0604020202020204" charset="0"/>
              </a:rPr>
              <a:t> CALIPSO)</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Correlate</a:t>
            </a:r>
            <a:r>
              <a:rPr lang="nl-NL" dirty="0">
                <a:latin typeface="Open Sans Light" panose="020B0604020202020204" charset="0"/>
                <a:ea typeface="Open Sans Light" panose="020B0604020202020204" charset="0"/>
                <a:cs typeface="Open Sans Light" panose="020B0604020202020204" charset="0"/>
              </a:rPr>
              <a:t> high </a:t>
            </a:r>
            <a:r>
              <a:rPr lang="nl-NL" dirty="0" err="1">
                <a:latin typeface="Open Sans Light" panose="020B0604020202020204" charset="0"/>
                <a:ea typeface="Open Sans Light" panose="020B0604020202020204" charset="0"/>
                <a:cs typeface="Open Sans Light" panose="020B0604020202020204" charset="0"/>
              </a:rPr>
              <a:t>temporal</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resolution</a:t>
            </a:r>
            <a:r>
              <a:rPr lang="nl-NL" dirty="0">
                <a:latin typeface="Open Sans Light" panose="020B0604020202020204" charset="0"/>
                <a:ea typeface="Open Sans Light" panose="020B0604020202020204" charset="0"/>
                <a:cs typeface="Open Sans Light" panose="020B0604020202020204" charset="0"/>
              </a:rPr>
              <a:t> data </a:t>
            </a:r>
            <a:r>
              <a:rPr lang="nl-NL" dirty="0" err="1">
                <a:latin typeface="Open Sans Light" panose="020B0604020202020204" charset="0"/>
                <a:ea typeface="Open Sans Light" panose="020B0604020202020204" charset="0"/>
                <a:cs typeface="Open Sans Light" panose="020B0604020202020204" charset="0"/>
              </a:rPr>
              <a:t>with</a:t>
            </a:r>
            <a:r>
              <a:rPr lang="nl-NL" dirty="0">
                <a:latin typeface="Open Sans Light" panose="020B0604020202020204" charset="0"/>
                <a:ea typeface="Open Sans Light" panose="020B0604020202020204" charset="0"/>
                <a:cs typeface="Open Sans Light" panose="020B0604020202020204" charset="0"/>
              </a:rPr>
              <a:t> air traffic data (bin </a:t>
            </a:r>
            <a:r>
              <a:rPr lang="nl-NL" dirty="0" err="1">
                <a:latin typeface="Open Sans Light" panose="020B0604020202020204" charset="0"/>
                <a:ea typeface="Open Sans Light" panose="020B0604020202020204" charset="0"/>
                <a:cs typeface="Open Sans Light" panose="020B0604020202020204" charset="0"/>
              </a:rPr>
              <a:t>cells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based</a:t>
            </a:r>
            <a:r>
              <a:rPr lang="nl-NL" dirty="0">
                <a:latin typeface="Open Sans Light" panose="020B0604020202020204" charset="0"/>
                <a:ea typeface="Open Sans Light" panose="020B0604020202020204" charset="0"/>
                <a:cs typeface="Open Sans Light" panose="020B0604020202020204" charset="0"/>
              </a:rPr>
              <a:t> on (W)ATD)</a:t>
            </a:r>
          </a:p>
        </p:txBody>
      </p:sp>
      <p:sp>
        <p:nvSpPr>
          <p:cNvPr id="6" name="Tijdelijke aanduiding voor datum 1">
            <a:extLst>
              <a:ext uri="{FF2B5EF4-FFF2-40B4-BE49-F238E27FC236}">
                <a16:creationId xmlns:a16="http://schemas.microsoft.com/office/drawing/2014/main" id="{3A777E21-1A2C-42E0-9764-ACDC74A41D8C}"/>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Tree>
    <p:extLst>
      <p:ext uri="{BB962C8B-B14F-4D97-AF65-F5344CB8AC3E}">
        <p14:creationId xmlns:p14="http://schemas.microsoft.com/office/powerpoint/2010/main" val="259148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7885140" cy="492443"/>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Progress</a:t>
            </a:r>
            <a:r>
              <a:rPr lang="nl-NL" sz="3200" dirty="0">
                <a:latin typeface="Open Sans Light" panose="020B0604020202020204" charset="0"/>
                <a:ea typeface="Open Sans Light" panose="020B0604020202020204" charset="0"/>
                <a:cs typeface="Open Sans Light" panose="020B0604020202020204" charset="0"/>
              </a:rPr>
              <a:t> made</a:t>
            </a:r>
          </a:p>
        </p:txBody>
      </p:sp>
      <p:sp>
        <p:nvSpPr>
          <p:cNvPr id="8" name="Tekstvak 7">
            <a:extLst>
              <a:ext uri="{FF2B5EF4-FFF2-40B4-BE49-F238E27FC236}">
                <a16:creationId xmlns:a16="http://schemas.microsoft.com/office/drawing/2014/main" id="{42843F09-7651-4478-9ED8-950DEF81455A}"/>
              </a:ext>
            </a:extLst>
          </p:cNvPr>
          <p:cNvSpPr txBox="1"/>
          <p:nvPr/>
        </p:nvSpPr>
        <p:spPr>
          <a:xfrm>
            <a:off x="449563" y="2264968"/>
            <a:ext cx="7527789" cy="2769989"/>
          </a:xfrm>
          <a:prstGeom prst="rect">
            <a:avLst/>
          </a:prstGeom>
          <a:noFill/>
        </p:spPr>
        <p:txBody>
          <a:bodyPr wrap="square" lIns="0" tIns="0" rIns="0" bIns="0" rtlCol="0">
            <a:spAutoFit/>
          </a:bodyPr>
          <a:lstStyle/>
          <a:p>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Managed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download </a:t>
            </a:r>
            <a:r>
              <a:rPr lang="nl-NL" dirty="0" err="1">
                <a:latin typeface="Open Sans Light" panose="020B0604020202020204" charset="0"/>
                <a:ea typeface="Open Sans Light" panose="020B0604020202020204" charset="0"/>
                <a:cs typeface="Open Sans Light" panose="020B0604020202020204" charset="0"/>
              </a:rPr>
              <a:t>all</a:t>
            </a:r>
            <a:r>
              <a:rPr lang="nl-NL" dirty="0">
                <a:latin typeface="Open Sans Light" panose="020B0604020202020204" charset="0"/>
                <a:ea typeface="Open Sans Light" panose="020B0604020202020204" charset="0"/>
                <a:cs typeface="Open Sans Light" panose="020B0604020202020204" charset="0"/>
              </a:rPr>
              <a:t> CALIPSO data!</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Analyzed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spatial</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diurnal</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coverage</a:t>
            </a:r>
            <a:r>
              <a:rPr lang="nl-NL" dirty="0">
                <a:latin typeface="Open Sans Light" panose="020B0604020202020204" charset="0"/>
                <a:ea typeface="Open Sans Light" panose="020B0604020202020204" charset="0"/>
                <a:cs typeface="Open Sans Light" panose="020B0604020202020204" charset="0"/>
              </a:rPr>
              <a:t> of CALIPSO LIDAR L2 product</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Did</a:t>
            </a:r>
            <a:r>
              <a:rPr lang="nl-NL" dirty="0">
                <a:latin typeface="Open Sans Light" panose="020B0604020202020204" charset="0"/>
                <a:ea typeface="Open Sans Light" panose="020B0604020202020204" charset="0"/>
                <a:cs typeface="Open Sans Light" panose="020B0604020202020204" charset="0"/>
              </a:rPr>
              <a:t> large part of time series analysis</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Looked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into</a:t>
            </a:r>
            <a:r>
              <a:rPr lang="nl-NL" dirty="0">
                <a:latin typeface="Open Sans Light" panose="020B0604020202020204" charset="0"/>
                <a:ea typeface="Open Sans Light" panose="020B0604020202020204" charset="0"/>
                <a:cs typeface="Open Sans Light" panose="020B0604020202020204" charset="0"/>
              </a:rPr>
              <a:t> ML </a:t>
            </a:r>
            <a:r>
              <a:rPr lang="nl-NL" dirty="0" err="1">
                <a:latin typeface="Open Sans Light" panose="020B0604020202020204" charset="0"/>
                <a:ea typeface="Open Sans Light" panose="020B0604020202020204" charset="0"/>
                <a:cs typeface="Open Sans Light" panose="020B0604020202020204" charset="0"/>
              </a:rPr>
              <a:t>techniques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filter out </a:t>
            </a:r>
            <a:r>
              <a:rPr lang="nl-NL" dirty="0" err="1">
                <a:latin typeface="Open Sans Light" panose="020B0604020202020204" charset="0"/>
                <a:ea typeface="Open Sans Light" panose="020B0604020202020204" charset="0"/>
                <a:cs typeface="Open Sans Light" panose="020B0604020202020204" charset="0"/>
              </a:rPr>
              <a:t>cells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where</a:t>
            </a:r>
            <a:r>
              <a:rPr lang="nl-NL" dirty="0">
                <a:latin typeface="Open Sans Light" panose="020B0604020202020204" charset="0"/>
                <a:ea typeface="Open Sans Light" panose="020B0604020202020204" charset="0"/>
                <a:cs typeface="Open Sans Light" panose="020B0604020202020204" charset="0"/>
              </a:rPr>
              <a:t> cirrus </a:t>
            </a:r>
            <a:r>
              <a:rPr lang="nl-NL" dirty="0" err="1">
                <a:latin typeface="Open Sans Light" panose="020B0604020202020204" charset="0"/>
                <a:ea typeface="Open Sans Light" panose="020B0604020202020204" charset="0"/>
                <a:cs typeface="Open Sans Light" panose="020B0604020202020204" charset="0"/>
              </a:rPr>
              <a:t>cannot</a:t>
            </a:r>
            <a:r>
              <a:rPr lang="nl-NL" dirty="0">
                <a:latin typeface="Open Sans Light" panose="020B0604020202020204" charset="0"/>
                <a:ea typeface="Open Sans Light" panose="020B0604020202020204" charset="0"/>
                <a:cs typeface="Open Sans Light" panose="020B0604020202020204" charset="0"/>
              </a:rPr>
              <a:t> form</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Processed</a:t>
            </a:r>
            <a:r>
              <a:rPr lang="nl-NL" dirty="0">
                <a:latin typeface="Open Sans Light" panose="020B0604020202020204" charset="0"/>
                <a:ea typeface="Open Sans Light" panose="020B0604020202020204" charset="0"/>
                <a:cs typeface="Open Sans Light" panose="020B0604020202020204" charset="0"/>
              </a:rPr>
              <a:t> air traffic data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2019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2020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different source)</a:t>
            </a:r>
          </a:p>
        </p:txBody>
      </p:sp>
      <p:sp>
        <p:nvSpPr>
          <p:cNvPr id="6" name="Tijdelijke aanduiding voor datum 1">
            <a:extLst>
              <a:ext uri="{FF2B5EF4-FFF2-40B4-BE49-F238E27FC236}">
                <a16:creationId xmlns:a16="http://schemas.microsoft.com/office/drawing/2014/main" id="{75E9BC89-CEE6-451D-9A7B-F934B6823ED1}"/>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Tree>
    <p:extLst>
      <p:ext uri="{BB962C8B-B14F-4D97-AF65-F5344CB8AC3E}">
        <p14:creationId xmlns:p14="http://schemas.microsoft.com/office/powerpoint/2010/main" val="4091433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601752"/>
          </a:xfrm>
        </p:spPr>
        <p:txBody>
          <a:bodyPr/>
          <a:lstStyle/>
          <a:p>
            <a:r>
              <a:rPr lang="nl-NL" dirty="0"/>
              <a:t>Cirrus data project</a:t>
            </a:r>
          </a:p>
        </p:txBody>
      </p:sp>
      <p:sp>
        <p:nvSpPr>
          <p:cNvPr id="5" name="Tekstvak 4">
            <a:extLst>
              <a:ext uri="{FF2B5EF4-FFF2-40B4-BE49-F238E27FC236}">
                <a16:creationId xmlns:a16="http://schemas.microsoft.com/office/drawing/2014/main" id="{BE2B7A99-A67E-4E8B-A334-B4DC2ECEBB29}"/>
              </a:ext>
            </a:extLst>
          </p:cNvPr>
          <p:cNvSpPr txBox="1"/>
          <p:nvPr/>
        </p:nvSpPr>
        <p:spPr>
          <a:xfrm>
            <a:off x="500828" y="1355835"/>
            <a:ext cx="5596759" cy="984885"/>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Spatial</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coverage</a:t>
            </a:r>
            <a:r>
              <a:rPr lang="nl-NL" sz="3200" dirty="0">
                <a:latin typeface="Open Sans Light" panose="020B0604020202020204" charset="0"/>
                <a:ea typeface="Open Sans Light" panose="020B0604020202020204" charset="0"/>
                <a:cs typeface="Open Sans Light" panose="020B0604020202020204" charset="0"/>
              </a:rPr>
              <a:t> CALIPSO – Mar 2015</a:t>
            </a:r>
          </a:p>
        </p:txBody>
      </p:sp>
      <p:pic>
        <p:nvPicPr>
          <p:cNvPr id="6" name="Afbeelding 5">
            <a:extLst>
              <a:ext uri="{FF2B5EF4-FFF2-40B4-BE49-F238E27FC236}">
                <a16:creationId xmlns:a16="http://schemas.microsoft.com/office/drawing/2014/main" id="{153A9F71-AEBD-413F-B33D-B3A6E8297778}"/>
              </a:ext>
            </a:extLst>
          </p:cNvPr>
          <p:cNvPicPr>
            <a:picLocks noChangeAspect="1"/>
          </p:cNvPicPr>
          <p:nvPr/>
        </p:nvPicPr>
        <p:blipFill>
          <a:blip r:embed="rId2"/>
          <a:stretch>
            <a:fillRect/>
          </a:stretch>
        </p:blipFill>
        <p:spPr>
          <a:xfrm>
            <a:off x="2663301" y="1907614"/>
            <a:ext cx="9531874" cy="4950386"/>
          </a:xfrm>
          <a:prstGeom prst="rect">
            <a:avLst/>
          </a:prstGeom>
        </p:spPr>
      </p:pic>
      <p:sp>
        <p:nvSpPr>
          <p:cNvPr id="8" name="Tijdelijke aanduiding voor datum 1">
            <a:extLst>
              <a:ext uri="{FF2B5EF4-FFF2-40B4-BE49-F238E27FC236}">
                <a16:creationId xmlns:a16="http://schemas.microsoft.com/office/drawing/2014/main" id="{FB6343E2-C410-42B0-B8C4-0F46ED94A030}"/>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Tree>
    <p:extLst>
      <p:ext uri="{BB962C8B-B14F-4D97-AF65-F5344CB8AC3E}">
        <p14:creationId xmlns:p14="http://schemas.microsoft.com/office/powerpoint/2010/main" val="3553418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601752"/>
          </a:xfrm>
        </p:spPr>
        <p:txBody>
          <a:bodyPr/>
          <a:lstStyle/>
          <a:p>
            <a:r>
              <a:rPr lang="nl-NL" dirty="0"/>
              <a:t>Cirrus data project</a:t>
            </a:r>
          </a:p>
        </p:txBody>
      </p:sp>
      <p:sp>
        <p:nvSpPr>
          <p:cNvPr id="8" name="Tijdelijke aanduiding voor datum 1">
            <a:extLst>
              <a:ext uri="{FF2B5EF4-FFF2-40B4-BE49-F238E27FC236}">
                <a16:creationId xmlns:a16="http://schemas.microsoft.com/office/drawing/2014/main" id="{EC044470-A0BD-4984-94BC-AA52C436DE43}"/>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
        <p:nvSpPr>
          <p:cNvPr id="10" name="Tekstvak 9">
            <a:extLst>
              <a:ext uri="{FF2B5EF4-FFF2-40B4-BE49-F238E27FC236}">
                <a16:creationId xmlns:a16="http://schemas.microsoft.com/office/drawing/2014/main" id="{1A3C8EA4-0521-4A70-8F17-62AD8F9D1022}"/>
              </a:ext>
            </a:extLst>
          </p:cNvPr>
          <p:cNvSpPr txBox="1"/>
          <p:nvPr/>
        </p:nvSpPr>
        <p:spPr>
          <a:xfrm>
            <a:off x="500828" y="1355835"/>
            <a:ext cx="5596759" cy="984885"/>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Temporal</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coverage</a:t>
            </a:r>
            <a:r>
              <a:rPr lang="nl-NL" sz="3200" dirty="0">
                <a:latin typeface="Open Sans Light" panose="020B0604020202020204" charset="0"/>
                <a:ea typeface="Open Sans Light" panose="020B0604020202020204" charset="0"/>
                <a:cs typeface="Open Sans Light" panose="020B0604020202020204" charset="0"/>
              </a:rPr>
              <a:t> </a:t>
            </a:r>
          </a:p>
          <a:p>
            <a:r>
              <a:rPr lang="nl-NL" sz="3200" dirty="0">
                <a:latin typeface="Open Sans Light" panose="020B0604020202020204" charset="0"/>
                <a:ea typeface="Open Sans Light" panose="020B0604020202020204" charset="0"/>
                <a:cs typeface="Open Sans Light" panose="020B0604020202020204" charset="0"/>
              </a:rPr>
              <a:t>CALIPSO – Mar 2015</a:t>
            </a:r>
          </a:p>
        </p:txBody>
      </p:sp>
      <p:pic>
        <p:nvPicPr>
          <p:cNvPr id="12" name="Afbeelding 11">
            <a:extLst>
              <a:ext uri="{FF2B5EF4-FFF2-40B4-BE49-F238E27FC236}">
                <a16:creationId xmlns:a16="http://schemas.microsoft.com/office/drawing/2014/main" id="{BC15F535-FEC5-4168-8F74-4571E29ACDC4}"/>
              </a:ext>
            </a:extLst>
          </p:cNvPr>
          <p:cNvPicPr>
            <a:picLocks noChangeAspect="1"/>
          </p:cNvPicPr>
          <p:nvPr/>
        </p:nvPicPr>
        <p:blipFill>
          <a:blip r:embed="rId2"/>
          <a:stretch>
            <a:fillRect/>
          </a:stretch>
        </p:blipFill>
        <p:spPr>
          <a:xfrm>
            <a:off x="5273330" y="753169"/>
            <a:ext cx="6495711" cy="6104831"/>
          </a:xfrm>
          <a:prstGeom prst="rect">
            <a:avLst/>
          </a:prstGeom>
        </p:spPr>
      </p:pic>
      <p:sp>
        <p:nvSpPr>
          <p:cNvPr id="13" name="Tekstvak 12">
            <a:extLst>
              <a:ext uri="{FF2B5EF4-FFF2-40B4-BE49-F238E27FC236}">
                <a16:creationId xmlns:a16="http://schemas.microsoft.com/office/drawing/2014/main" id="{90428FB7-9EB6-4866-8B49-947594E48FAF}"/>
              </a:ext>
            </a:extLst>
          </p:cNvPr>
          <p:cNvSpPr txBox="1"/>
          <p:nvPr/>
        </p:nvSpPr>
        <p:spPr>
          <a:xfrm>
            <a:off x="310718" y="2872797"/>
            <a:ext cx="2920753" cy="166199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sz="1800" dirty="0" err="1">
                <a:latin typeface="Open Sans Light" panose="020B0604020202020204" charset="0"/>
                <a:ea typeface="Open Sans Light" panose="020B0604020202020204" charset="0"/>
                <a:cs typeface="Open Sans Light" panose="020B0604020202020204" charset="0"/>
              </a:rPr>
              <a:t>Overpasses</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mostly</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after</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midnight</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and</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around</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noon</a:t>
            </a:r>
            <a:endParaRPr lang="nl-NL" sz="1800"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Times </a:t>
            </a:r>
            <a:r>
              <a:rPr lang="nl-NL" dirty="0" err="1">
                <a:latin typeface="Open Sans Light" panose="020B0604020202020204" charset="0"/>
                <a:ea typeface="Open Sans Light" panose="020B0604020202020204" charset="0"/>
                <a:cs typeface="Open Sans Light" panose="020B0604020202020204" charset="0"/>
              </a:rPr>
              <a:t>shown</a:t>
            </a:r>
            <a:r>
              <a:rPr lang="nl-NL" dirty="0">
                <a:latin typeface="Open Sans Light" panose="020B0604020202020204" charset="0"/>
                <a:ea typeface="Open Sans Light" panose="020B0604020202020204" charset="0"/>
                <a:cs typeface="Open Sans Light" panose="020B0604020202020204" charset="0"/>
              </a:rPr>
              <a:t> is UTC time</a:t>
            </a:r>
          </a:p>
          <a:p>
            <a:pPr marL="285750" indent="-285750">
              <a:buFont typeface="Arial" panose="020B0604020202020204" pitchFamily="34" charset="0"/>
              <a:buChar char="•"/>
            </a:pPr>
            <a:endParaRPr lang="nl-NL" dirty="0"/>
          </a:p>
        </p:txBody>
      </p:sp>
    </p:spTree>
    <p:extLst>
      <p:ext uri="{BB962C8B-B14F-4D97-AF65-F5344CB8AC3E}">
        <p14:creationId xmlns:p14="http://schemas.microsoft.com/office/powerpoint/2010/main" val="275118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601752"/>
          </a:xfrm>
        </p:spPr>
        <p:txBody>
          <a:bodyPr/>
          <a:lstStyle/>
          <a:p>
            <a:r>
              <a:rPr lang="nl-NL" dirty="0"/>
              <a:t>Cirrus data project</a:t>
            </a:r>
          </a:p>
        </p:txBody>
      </p:sp>
      <p:sp>
        <p:nvSpPr>
          <p:cNvPr id="5" name="Tekstvak 4">
            <a:extLst>
              <a:ext uri="{FF2B5EF4-FFF2-40B4-BE49-F238E27FC236}">
                <a16:creationId xmlns:a16="http://schemas.microsoft.com/office/drawing/2014/main" id="{BE2B7A99-A67E-4E8B-A334-B4DC2ECEBB29}"/>
              </a:ext>
            </a:extLst>
          </p:cNvPr>
          <p:cNvSpPr txBox="1"/>
          <p:nvPr/>
        </p:nvSpPr>
        <p:spPr>
          <a:xfrm>
            <a:off x="500828" y="1355835"/>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Heat map cirrus cover</a:t>
            </a:r>
          </a:p>
        </p:txBody>
      </p:sp>
      <p:pic>
        <p:nvPicPr>
          <p:cNvPr id="4" name="Afbeelding 3">
            <a:extLst>
              <a:ext uri="{FF2B5EF4-FFF2-40B4-BE49-F238E27FC236}">
                <a16:creationId xmlns:a16="http://schemas.microsoft.com/office/drawing/2014/main" id="{A29B4A1A-16F2-4EC1-A892-D5FD616CF652}"/>
              </a:ext>
            </a:extLst>
          </p:cNvPr>
          <p:cNvPicPr>
            <a:picLocks noChangeAspect="1"/>
          </p:cNvPicPr>
          <p:nvPr/>
        </p:nvPicPr>
        <p:blipFill>
          <a:blip r:embed="rId2"/>
          <a:stretch>
            <a:fillRect/>
          </a:stretch>
        </p:blipFill>
        <p:spPr>
          <a:xfrm>
            <a:off x="3320249" y="1934157"/>
            <a:ext cx="8874926" cy="4923843"/>
          </a:xfrm>
          <a:prstGeom prst="rect">
            <a:avLst/>
          </a:prstGeom>
        </p:spPr>
      </p:pic>
      <p:sp>
        <p:nvSpPr>
          <p:cNvPr id="8" name="Tekstvak 7">
            <a:extLst>
              <a:ext uri="{FF2B5EF4-FFF2-40B4-BE49-F238E27FC236}">
                <a16:creationId xmlns:a16="http://schemas.microsoft.com/office/drawing/2014/main" id="{1425BB3A-0975-4B19-B58F-CFF9DF98A4DE}"/>
              </a:ext>
            </a:extLst>
          </p:cNvPr>
          <p:cNvSpPr txBox="1"/>
          <p:nvPr/>
        </p:nvSpPr>
        <p:spPr>
          <a:xfrm>
            <a:off x="284086" y="2391225"/>
            <a:ext cx="3133818" cy="276998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CALIPSO LIDAR data </a:t>
            </a:r>
            <a:r>
              <a:rPr lang="nl-NL" dirty="0" err="1">
                <a:latin typeface="Open Sans Light" panose="020B0604020202020204" charset="0"/>
                <a:ea typeface="Open Sans Light" panose="020B0604020202020204" charset="0"/>
                <a:cs typeface="Open Sans Light" panose="020B0604020202020204" charset="0"/>
              </a:rPr>
              <a:t>analyzed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for</a:t>
            </a:r>
            <a:r>
              <a:rPr lang="nl-NL" dirty="0">
                <a:latin typeface="Open Sans Light" panose="020B0604020202020204" charset="0"/>
                <a:ea typeface="Open Sans Light" panose="020B0604020202020204" charset="0"/>
                <a:cs typeface="Open Sans Light" panose="020B0604020202020204" charset="0"/>
              </a:rPr>
              <a:t> 4 </a:t>
            </a:r>
            <a:r>
              <a:rPr lang="nl-NL" dirty="0" err="1">
                <a:latin typeface="Open Sans Light" panose="020B0604020202020204" charset="0"/>
                <a:ea typeface="Open Sans Light" panose="020B0604020202020204" charset="0"/>
                <a:cs typeface="Open Sans Light" panose="020B0604020202020204" charset="0"/>
              </a:rPr>
              <a:t>months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during</a:t>
            </a:r>
            <a:r>
              <a:rPr lang="nl-NL" dirty="0">
                <a:latin typeface="Open Sans Light" panose="020B0604020202020204" charset="0"/>
                <a:ea typeface="Open Sans Light" panose="020B0604020202020204" charset="0"/>
                <a:cs typeface="Open Sans Light" panose="020B0604020202020204" charset="0"/>
              </a:rPr>
              <a:t> 6 </a:t>
            </a:r>
            <a:r>
              <a:rPr lang="nl-NL" dirty="0" err="1">
                <a:latin typeface="Open Sans Light" panose="020B0604020202020204" charset="0"/>
                <a:ea typeface="Open Sans Light" panose="020B0604020202020204" charset="0"/>
                <a:cs typeface="Open Sans Light" panose="020B0604020202020204" charset="0"/>
              </a:rPr>
              <a:t>years</a:t>
            </a:r>
            <a:r>
              <a:rPr lang="nl-NL" dirty="0">
                <a:latin typeface="Open Sans Light" panose="020B0604020202020204" charset="0"/>
                <a:ea typeface="Open Sans Light" panose="020B0604020202020204" charset="0"/>
                <a:cs typeface="Open Sans Light" panose="020B0604020202020204" charset="0"/>
              </a:rPr>
              <a:t> over Europe ([35, 60]N, [-10, 40]E)</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Includes</a:t>
            </a:r>
            <a:r>
              <a:rPr lang="nl-NL" dirty="0">
                <a:latin typeface="Open Sans Light" panose="020B0604020202020204" charset="0"/>
                <a:ea typeface="Open Sans Light" panose="020B0604020202020204" charset="0"/>
                <a:cs typeface="Open Sans Light" panose="020B0604020202020204" charset="0"/>
              </a:rPr>
              <a:t> medium &amp; high </a:t>
            </a:r>
            <a:r>
              <a:rPr lang="nl-NL" dirty="0" err="1">
                <a:latin typeface="Open Sans Light" panose="020B0604020202020204" charset="0"/>
                <a:ea typeface="Open Sans Light" panose="020B0604020202020204" charset="0"/>
                <a:cs typeface="Open Sans Light" panose="020B0604020202020204" charset="0"/>
              </a:rPr>
              <a:t>confidence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cloud</a:t>
            </a:r>
            <a:r>
              <a:rPr lang="nl-NL" dirty="0">
                <a:latin typeface="Open Sans Light" panose="020B0604020202020204" charset="0"/>
                <a:ea typeface="Open Sans Light" panose="020B0604020202020204" charset="0"/>
                <a:cs typeface="Open Sans Light" panose="020B0604020202020204" charset="0"/>
              </a:rPr>
              <a:t> types, subtype “cirrus” </a:t>
            </a:r>
            <a:r>
              <a:rPr lang="nl-NL" dirty="0" err="1">
                <a:latin typeface="Open Sans Light" panose="020B0604020202020204" charset="0"/>
                <a:ea typeface="Open Sans Light" panose="020B0604020202020204" charset="0"/>
                <a:cs typeface="Open Sans Light" panose="020B0604020202020204" charset="0"/>
              </a:rPr>
              <a:t>between</a:t>
            </a:r>
            <a:r>
              <a:rPr lang="nl-NL" dirty="0">
                <a:latin typeface="Open Sans Light" panose="020B0604020202020204" charset="0"/>
                <a:ea typeface="Open Sans Light" panose="020B0604020202020204" charset="0"/>
                <a:cs typeface="Open Sans Light" panose="020B0604020202020204" charset="0"/>
              </a:rPr>
              <a:t> 100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400 hPa (</a:t>
            </a:r>
            <a:r>
              <a:rPr lang="nl-NL" dirty="0" err="1">
                <a:latin typeface="Open Sans Light" panose="020B0604020202020204" charset="0"/>
                <a:ea typeface="Open Sans Light" panose="020B0604020202020204" charset="0"/>
                <a:cs typeface="Open Sans Light" panose="020B0604020202020204" charset="0"/>
              </a:rPr>
              <a:t>roughly</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between</a:t>
            </a:r>
            <a:r>
              <a:rPr lang="nl-NL" dirty="0">
                <a:latin typeface="Open Sans Light" panose="020B0604020202020204" charset="0"/>
                <a:ea typeface="Open Sans Light" panose="020B0604020202020204" charset="0"/>
                <a:cs typeface="Open Sans Light" panose="020B0604020202020204" charset="0"/>
              </a:rPr>
              <a:t> 6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16 km alt)</a:t>
            </a:r>
            <a:endParaRPr lang="nl-NL" dirty="0"/>
          </a:p>
        </p:txBody>
      </p:sp>
    </p:spTree>
    <p:extLst>
      <p:ext uri="{BB962C8B-B14F-4D97-AF65-F5344CB8AC3E}">
        <p14:creationId xmlns:p14="http://schemas.microsoft.com/office/powerpoint/2010/main" val="19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601752"/>
          </a:xfrm>
        </p:spPr>
        <p:txBody>
          <a:bodyPr/>
          <a:lstStyle/>
          <a:p>
            <a:r>
              <a:rPr lang="nl-NL" dirty="0"/>
              <a:t>Cirrus data project</a:t>
            </a:r>
          </a:p>
        </p:txBody>
      </p:sp>
      <p:sp>
        <p:nvSpPr>
          <p:cNvPr id="5" name="Tekstvak 4">
            <a:extLst>
              <a:ext uri="{FF2B5EF4-FFF2-40B4-BE49-F238E27FC236}">
                <a16:creationId xmlns:a16="http://schemas.microsoft.com/office/drawing/2014/main" id="{BE2B7A99-A67E-4E8B-A334-B4DC2ECEBB29}"/>
              </a:ext>
            </a:extLst>
          </p:cNvPr>
          <p:cNvSpPr txBox="1"/>
          <p:nvPr/>
        </p:nvSpPr>
        <p:spPr>
          <a:xfrm>
            <a:off x="500828" y="1355835"/>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Air traffic data</a:t>
            </a:r>
          </a:p>
        </p:txBody>
      </p:sp>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1425BB3A-0975-4B19-B58F-CFF9DF98A4DE}"/>
                  </a:ext>
                </a:extLst>
              </p:cNvPr>
              <p:cNvSpPr txBox="1"/>
              <p:nvPr/>
            </p:nvSpPr>
            <p:spPr>
              <a:xfrm>
                <a:off x="266330" y="2421445"/>
                <a:ext cx="3133818" cy="417646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Subset air traffic data?</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Algorithm</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detects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mean</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geographical</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location</a:t>
                </a:r>
                <a:r>
                  <a:rPr lang="nl-NL" dirty="0">
                    <a:latin typeface="Open Sans Light" panose="020B0604020202020204" charset="0"/>
                    <a:ea typeface="Open Sans Light" panose="020B0604020202020204" charset="0"/>
                    <a:cs typeface="Open Sans Light" panose="020B0604020202020204" charset="0"/>
                  </a:rPr>
                  <a:t> CALIPSO </a:t>
                </a:r>
                <a:r>
                  <a:rPr lang="nl-NL" dirty="0" err="1">
                    <a:latin typeface="Open Sans Light" panose="020B0604020202020204" charset="0"/>
                    <a:ea typeface="Open Sans Light" panose="020B0604020202020204" charset="0"/>
                    <a:cs typeface="Open Sans Light" panose="020B0604020202020204" charset="0"/>
                  </a:rPr>
                  <a:t>within</a:t>
                </a:r>
                <a:r>
                  <a:rPr lang="nl-NL" dirty="0">
                    <a:latin typeface="Open Sans Light" panose="020B0604020202020204" charset="0"/>
                    <a:ea typeface="Open Sans Light" panose="020B0604020202020204" charset="0"/>
                    <a:cs typeface="Open Sans Light" panose="020B0604020202020204" charset="0"/>
                  </a:rPr>
                  <a:t> timeframe </a:t>
                </a:r>
                <a14:m>
                  <m:oMath xmlns:m="http://schemas.openxmlformats.org/officeDocument/2006/math">
                    <m:sSub>
                      <m:sSubPr>
                        <m:ctrlPr>
                          <a:rPr lang="nl-NL" i="1" smtClean="0">
                            <a:latin typeface="Cambria Math" panose="02040503050406030204" pitchFamily="18" charset="0"/>
                            <a:ea typeface="Open Sans Light" panose="020B0604020202020204" charset="0"/>
                            <a:cs typeface="Open Sans Light" panose="020B0604020202020204" charset="0"/>
                          </a:rPr>
                        </m:ctrlPr>
                      </m:sSubPr>
                      <m:e>
                        <m:r>
                          <a:rPr lang="nl-NL" b="0" i="1" smtClean="0">
                            <a:latin typeface="Cambria Math" panose="02040503050406030204" pitchFamily="18" charset="0"/>
                            <a:ea typeface="Open Sans Light" panose="020B0604020202020204" charset="0"/>
                            <a:cs typeface="Open Sans Light" panose="020B0604020202020204" charset="0"/>
                          </a:rPr>
                          <m:t>𝑡</m:t>
                        </m:r>
                      </m:e>
                      <m:sub>
                        <m:r>
                          <a:rPr lang="nl-NL" b="0" i="1" smtClean="0">
                            <a:latin typeface="Cambria Math" panose="02040503050406030204" pitchFamily="18" charset="0"/>
                            <a:ea typeface="Open Sans Light" panose="020B0604020202020204" charset="0"/>
                            <a:cs typeface="Open Sans Light" panose="020B0604020202020204" charset="0"/>
                          </a:rPr>
                          <m:t>𝑙𝑜𝑐</m:t>
                        </m:r>
                        <m:r>
                          <a:rPr lang="nl-NL" b="0" i="1" smtClean="0">
                            <a:latin typeface="Cambria Math" panose="02040503050406030204" pitchFamily="18" charset="0"/>
                            <a:ea typeface="Open Sans Light" panose="020B0604020202020204" charset="0"/>
                            <a:cs typeface="Open Sans Light" panose="020B0604020202020204" charset="0"/>
                          </a:rPr>
                          <m:t>,</m:t>
                        </m:r>
                        <m:r>
                          <a:rPr lang="nl-NL" b="0" i="1" smtClean="0">
                            <a:latin typeface="Cambria Math" panose="02040503050406030204" pitchFamily="18" charset="0"/>
                            <a:ea typeface="Open Sans Light" panose="020B0604020202020204" charset="0"/>
                            <a:cs typeface="Open Sans Light" panose="020B0604020202020204" charset="0"/>
                          </a:rPr>
                          <m:t>𝐶𝐴𝐿𝐼𝑃𝑆𝑂</m:t>
                        </m:r>
                      </m:sub>
                    </m:sSub>
                  </m:oMath>
                </a14:m>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Uses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an</a:t>
                </a:r>
                <a:r>
                  <a:rPr lang="nl-NL" dirty="0">
                    <a:latin typeface="Open Sans Light" panose="020B0604020202020204" charset="0"/>
                    <a:ea typeface="Open Sans Light" panose="020B0604020202020204" charset="0"/>
                    <a:cs typeface="Open Sans Light" panose="020B0604020202020204" charset="0"/>
                  </a:rPr>
                  <a:t> input </a:t>
                </a:r>
                <a14:m>
                  <m:oMath xmlns:m="http://schemas.openxmlformats.org/officeDocument/2006/math">
                    <m:sSub>
                      <m:sSubPr>
                        <m:ctrlPr>
                          <a:rPr lang="nl-NL" i="1" smtClean="0">
                            <a:latin typeface="Cambria Math" panose="02040503050406030204" pitchFamily="18" charset="0"/>
                            <a:ea typeface="Open Sans Light" panose="020B0604020202020204" charset="0"/>
                            <a:cs typeface="Open Sans Light" panose="020B0604020202020204" charset="0"/>
                          </a:rPr>
                        </m:ctrlPr>
                      </m:sSubPr>
                      <m:e>
                        <m:r>
                          <a:rPr lang="nl-NL" b="0" i="1" smtClean="0">
                            <a:latin typeface="Cambria Math" panose="02040503050406030204" pitchFamily="18" charset="0"/>
                            <a:ea typeface="Open Sans Light" panose="020B0604020202020204" charset="0"/>
                            <a:cs typeface="Open Sans Light" panose="020B0604020202020204" charset="0"/>
                          </a:rPr>
                          <m:t>𝑡</m:t>
                        </m:r>
                      </m:e>
                      <m:sub>
                        <m:r>
                          <a:rPr lang="nl-NL" b="0" i="1" smtClean="0">
                            <a:latin typeface="Cambria Math" panose="02040503050406030204" pitchFamily="18" charset="0"/>
                            <a:ea typeface="Open Sans Light" panose="020B0604020202020204" charset="0"/>
                            <a:cs typeface="Open Sans Light" panose="020B0604020202020204" charset="0"/>
                          </a:rPr>
                          <m:t>𝐴𝐼𝑅</m:t>
                        </m:r>
                        <m:r>
                          <a:rPr lang="nl-NL" b="0" i="1" smtClean="0">
                            <a:latin typeface="Cambria Math" panose="02040503050406030204" pitchFamily="18" charset="0"/>
                            <a:ea typeface="Open Sans Light" panose="020B0604020202020204" charset="0"/>
                            <a:cs typeface="Open Sans Light" panose="020B0604020202020204" charset="0"/>
                          </a:rPr>
                          <m:t>_</m:t>
                        </m:r>
                        <m:r>
                          <a:rPr lang="nl-NL" b="0" i="1" smtClean="0">
                            <a:latin typeface="Cambria Math" panose="02040503050406030204" pitchFamily="18" charset="0"/>
                            <a:ea typeface="Open Sans Light" panose="020B0604020202020204" charset="0"/>
                            <a:cs typeface="Open Sans Light" panose="020B0604020202020204" charset="0"/>
                          </a:rPr>
                          <m:t>𝑇𝑅𝐴𝐹𝐹𝐼𝐶</m:t>
                        </m:r>
                      </m:sub>
                    </m:sSub>
                  </m:oMath>
                </a14:m>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to</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define</a:t>
                </a:r>
                <a:r>
                  <a:rPr lang="nl-NL" dirty="0">
                    <a:latin typeface="Open Sans Light" panose="020B0604020202020204" charset="0"/>
                    <a:ea typeface="Open Sans Light" panose="020B0604020202020204" charset="0"/>
                    <a:cs typeface="Open Sans Light" panose="020B0604020202020204" charset="0"/>
                  </a:rPr>
                  <a:t> radius of </a:t>
                </a:r>
                <a:r>
                  <a:rPr lang="nl-NL" dirty="0" err="1">
                    <a:latin typeface="Open Sans Light" panose="020B0604020202020204" charset="0"/>
                    <a:ea typeface="Open Sans Light" panose="020B0604020202020204" charset="0"/>
                    <a:cs typeface="Open Sans Light" panose="020B0604020202020204" charset="0"/>
                  </a:rPr>
                  <a:t>aircraft</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that</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may</a:t>
                </a:r>
                <a:r>
                  <a:rPr lang="nl-NL" dirty="0">
                    <a:latin typeface="Open Sans Light" panose="020B0604020202020204" charset="0"/>
                    <a:ea typeface="Open Sans Light" panose="020B0604020202020204" charset="0"/>
                    <a:cs typeface="Open Sans Light" panose="020B0604020202020204" charset="0"/>
                  </a:rPr>
                  <a:t> have </a:t>
                </a:r>
                <a:r>
                  <a:rPr lang="nl-NL" dirty="0" err="1">
                    <a:latin typeface="Open Sans Light" panose="020B0604020202020204" charset="0"/>
                    <a:ea typeface="Open Sans Light" panose="020B0604020202020204" charset="0"/>
                    <a:cs typeface="Open Sans Light" panose="020B0604020202020204" charset="0"/>
                  </a:rPr>
                  <a:t>trespassed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the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projected</a:t>
                </a:r>
                <a:r>
                  <a:rPr lang="nl-NL" dirty="0">
                    <a:latin typeface="Open Sans Light" panose="020B0604020202020204" charset="0"/>
                    <a:ea typeface="Open Sans Light" panose="020B0604020202020204" charset="0"/>
                    <a:cs typeface="Open Sans Light" panose="020B0604020202020204" charset="0"/>
                  </a:rPr>
                  <a:t> CALIPSO </a:t>
                </a:r>
                <a:r>
                  <a:rPr lang="nl-NL" dirty="0" err="1">
                    <a:latin typeface="Open Sans Light" panose="020B0604020202020204" charset="0"/>
                    <a:ea typeface="Open Sans Light" panose="020B0604020202020204" charset="0"/>
                    <a:cs typeface="Open Sans Light" panose="020B0604020202020204" charset="0"/>
                  </a:rPr>
                  <a:t>path</a:t>
                </a: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ATD </a:t>
                </a:r>
                <a:r>
                  <a:rPr lang="nl-NL" dirty="0" err="1">
                    <a:latin typeface="Open Sans Light" panose="020B0604020202020204" charset="0"/>
                    <a:ea typeface="Open Sans Light" panose="020B0604020202020204" charset="0"/>
                    <a:cs typeface="Open Sans Light" panose="020B0604020202020204" charset="0"/>
                  </a:rPr>
                  <a:t>calculated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within</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defined</a:t>
                </a:r>
                <a:r>
                  <a:rPr lang="nl-NL" dirty="0">
                    <a:latin typeface="Open Sans Light" panose="020B0604020202020204" charset="0"/>
                    <a:ea typeface="Open Sans Light" panose="020B0604020202020204" charset="0"/>
                    <a:cs typeface="Open Sans Light" panose="020B0604020202020204" charset="0"/>
                  </a:rPr>
                  <a:t> time </a:t>
                </a:r>
                <a:r>
                  <a:rPr lang="nl-NL" dirty="0" err="1">
                    <a:latin typeface="Open Sans Light" panose="020B0604020202020204" charset="0"/>
                    <a:ea typeface="Open Sans Light" panose="020B0604020202020204" charset="0"/>
                    <a:cs typeface="Open Sans Light" panose="020B0604020202020204" charset="0"/>
                  </a:rPr>
                  <a:t>window</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before</a:t>
                </a:r>
                <a:r>
                  <a:rPr lang="nl-NL" dirty="0">
                    <a:latin typeface="Open Sans Light" panose="020B0604020202020204" charset="0"/>
                    <a:ea typeface="Open Sans Light" panose="020B0604020202020204" charset="0"/>
                    <a:cs typeface="Open Sans Light" panose="020B0604020202020204" charset="0"/>
                  </a:rPr>
                  <a:t> CALIPSO </a:t>
                </a:r>
                <a:r>
                  <a:rPr lang="nl-NL" dirty="0" err="1">
                    <a:latin typeface="Open Sans Light" panose="020B0604020202020204" charset="0"/>
                    <a:ea typeface="Open Sans Light" panose="020B0604020202020204" charset="0"/>
                    <a:cs typeface="Open Sans Light" panose="020B0604020202020204" charset="0"/>
                  </a:rPr>
                  <a:t>overpass</a:t>
                </a:r>
                <a:endParaRPr lang="nl-NL" dirty="0">
                  <a:latin typeface="Open Sans Light" panose="020B0604020202020204" charset="0"/>
                  <a:ea typeface="Open Sans Light" panose="020B0604020202020204" charset="0"/>
                  <a:cs typeface="Open Sans Light" panose="020B0604020202020204" charset="0"/>
                </a:endParaRPr>
              </a:p>
            </p:txBody>
          </p:sp>
        </mc:Choice>
        <mc:Fallback xmlns="">
          <p:sp>
            <p:nvSpPr>
              <p:cNvPr id="8" name="Tekstvak 7">
                <a:extLst>
                  <a:ext uri="{FF2B5EF4-FFF2-40B4-BE49-F238E27FC236}">
                    <a16:creationId xmlns:a16="http://schemas.microsoft.com/office/drawing/2014/main" id="{1425BB3A-0975-4B19-B58F-CFF9DF98A4DE}"/>
                  </a:ext>
                </a:extLst>
              </p:cNvPr>
              <p:cNvSpPr txBox="1">
                <a:spLocks noRot="1" noChangeAspect="1" noMove="1" noResize="1" noEditPoints="1" noAdjustHandles="1" noChangeArrowheads="1" noChangeShapeType="1" noTextEdit="1"/>
              </p:cNvSpPr>
              <p:nvPr/>
            </p:nvSpPr>
            <p:spPr>
              <a:xfrm>
                <a:off x="266330" y="2421445"/>
                <a:ext cx="3133818" cy="4176464"/>
              </a:xfrm>
              <a:prstGeom prst="rect">
                <a:avLst/>
              </a:prstGeom>
              <a:blipFill>
                <a:blip r:embed="rId2"/>
                <a:stretch>
                  <a:fillRect l="-4280" t="-1898" r="-4475" b="-2628"/>
                </a:stretch>
              </a:blipFill>
            </p:spPr>
            <p:txBody>
              <a:bodyPr/>
              <a:lstStyle/>
              <a:p>
                <a:r>
                  <a:rPr lang="nl-NL">
                    <a:noFill/>
                  </a:rPr>
                  <a:t> </a:t>
                </a:r>
              </a:p>
            </p:txBody>
          </p:sp>
        </mc:Fallback>
      </mc:AlternateContent>
      <p:pic>
        <p:nvPicPr>
          <p:cNvPr id="3" name="Afbeelding 2">
            <a:extLst>
              <a:ext uri="{FF2B5EF4-FFF2-40B4-BE49-F238E27FC236}">
                <a16:creationId xmlns:a16="http://schemas.microsoft.com/office/drawing/2014/main" id="{C9ED9F74-B373-4897-B596-2ED97012FA81}"/>
              </a:ext>
            </a:extLst>
          </p:cNvPr>
          <p:cNvPicPr>
            <a:picLocks noChangeAspect="1"/>
          </p:cNvPicPr>
          <p:nvPr/>
        </p:nvPicPr>
        <p:blipFill rotWithShape="1">
          <a:blip r:embed="rId3"/>
          <a:srcRect r="66577" b="83254"/>
          <a:stretch/>
        </p:blipFill>
        <p:spPr>
          <a:xfrm>
            <a:off x="5134745" y="3170638"/>
            <a:ext cx="6794100" cy="1914822"/>
          </a:xfrm>
          <a:prstGeom prst="rect">
            <a:avLst/>
          </a:prstGeom>
        </p:spPr>
      </p:pic>
      <p:pic>
        <p:nvPicPr>
          <p:cNvPr id="9" name="Afbeelding 8">
            <a:extLst>
              <a:ext uri="{FF2B5EF4-FFF2-40B4-BE49-F238E27FC236}">
                <a16:creationId xmlns:a16="http://schemas.microsoft.com/office/drawing/2014/main" id="{89CF8B45-3B71-4599-A54B-D332F15F0CAF}"/>
              </a:ext>
            </a:extLst>
          </p:cNvPr>
          <p:cNvPicPr>
            <a:picLocks noChangeAspect="1"/>
          </p:cNvPicPr>
          <p:nvPr/>
        </p:nvPicPr>
        <p:blipFill rotWithShape="1">
          <a:blip r:embed="rId3"/>
          <a:srcRect l="-14" t="29515" r="64626" b="51096"/>
          <a:stretch/>
        </p:blipFill>
        <p:spPr>
          <a:xfrm>
            <a:off x="4128117" y="907854"/>
            <a:ext cx="6794100" cy="2093911"/>
          </a:xfrm>
          <a:prstGeom prst="rect">
            <a:avLst/>
          </a:prstGeom>
        </p:spPr>
      </p:pic>
      <p:pic>
        <p:nvPicPr>
          <p:cNvPr id="11" name="Afbeelding 10">
            <a:extLst>
              <a:ext uri="{FF2B5EF4-FFF2-40B4-BE49-F238E27FC236}">
                <a16:creationId xmlns:a16="http://schemas.microsoft.com/office/drawing/2014/main" id="{CB3C960D-389C-4FE3-9E8A-78FD232979F1}"/>
              </a:ext>
            </a:extLst>
          </p:cNvPr>
          <p:cNvPicPr>
            <a:picLocks noChangeAspect="1"/>
          </p:cNvPicPr>
          <p:nvPr/>
        </p:nvPicPr>
        <p:blipFill rotWithShape="1">
          <a:blip r:embed="rId3"/>
          <a:srcRect l="7123" t="49691" r="26906" b="31650"/>
          <a:stretch/>
        </p:blipFill>
        <p:spPr>
          <a:xfrm>
            <a:off x="3550705" y="5388746"/>
            <a:ext cx="8644470" cy="1375290"/>
          </a:xfrm>
          <a:prstGeom prst="rect">
            <a:avLst/>
          </a:prstGeom>
        </p:spPr>
      </p:pic>
    </p:spTree>
    <p:extLst>
      <p:ext uri="{BB962C8B-B14F-4D97-AF65-F5344CB8AC3E}">
        <p14:creationId xmlns:p14="http://schemas.microsoft.com/office/powerpoint/2010/main" val="13865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ijdelijke aanduiding voor datum 1">
            <a:extLst>
              <a:ext uri="{FF2B5EF4-FFF2-40B4-BE49-F238E27FC236}">
                <a16:creationId xmlns:a16="http://schemas.microsoft.com/office/drawing/2014/main" id="{4662A8B5-D158-417D-AD43-54BBEF1362F6}"/>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
        <p:nvSpPr>
          <p:cNvPr id="14" name="Tekstvak 13">
            <a:extLst>
              <a:ext uri="{FF2B5EF4-FFF2-40B4-BE49-F238E27FC236}">
                <a16:creationId xmlns:a16="http://schemas.microsoft.com/office/drawing/2014/main" id="{69DC4BB0-7B94-42A2-9E7A-BBE27A321C00}"/>
              </a:ext>
            </a:extLst>
          </p:cNvPr>
          <p:cNvSpPr txBox="1"/>
          <p:nvPr/>
        </p:nvSpPr>
        <p:spPr>
          <a:xfrm>
            <a:off x="500828" y="1355835"/>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Air traffic data</a:t>
            </a:r>
          </a:p>
        </p:txBody>
      </p:sp>
      <p:pic>
        <p:nvPicPr>
          <p:cNvPr id="5" name="aircraft_at_overpasses">
            <a:hlinkClick r:id="" action="ppaction://media"/>
            <a:extLst>
              <a:ext uri="{FF2B5EF4-FFF2-40B4-BE49-F238E27FC236}">
                <a16:creationId xmlns:a16="http://schemas.microsoft.com/office/drawing/2014/main" id="{FCF0DAFD-D212-4CFA-A167-C49DA67AFC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28117" y="807708"/>
            <a:ext cx="8067057" cy="6050292"/>
          </a:xfrm>
          <a:prstGeom prst="rect">
            <a:avLst/>
          </a:prstGeom>
        </p:spPr>
      </p:pic>
      <p:pic>
        <p:nvPicPr>
          <p:cNvPr id="8" name="Afbeelding 7">
            <a:extLst>
              <a:ext uri="{FF2B5EF4-FFF2-40B4-BE49-F238E27FC236}">
                <a16:creationId xmlns:a16="http://schemas.microsoft.com/office/drawing/2014/main" id="{698046C6-CB98-44A8-A348-6D4DA4EAF1DC}"/>
              </a:ext>
            </a:extLst>
          </p:cNvPr>
          <p:cNvPicPr>
            <a:picLocks noChangeAspect="1"/>
          </p:cNvPicPr>
          <p:nvPr/>
        </p:nvPicPr>
        <p:blipFill>
          <a:blip r:embed="rId5"/>
          <a:stretch>
            <a:fillRect/>
          </a:stretch>
        </p:blipFill>
        <p:spPr>
          <a:xfrm>
            <a:off x="211992" y="2475178"/>
            <a:ext cx="5314560" cy="2094915"/>
          </a:xfrm>
          <a:prstGeom prst="rect">
            <a:avLst/>
          </a:prstGeom>
        </p:spPr>
      </p:pic>
    </p:spTree>
    <p:extLst>
      <p:ext uri="{BB962C8B-B14F-4D97-AF65-F5344CB8AC3E}">
        <p14:creationId xmlns:p14="http://schemas.microsoft.com/office/powerpoint/2010/main" val="38849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500828" y="1313796"/>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Time </a:t>
            </a:r>
            <a:r>
              <a:rPr lang="nl-NL" sz="3200" dirty="0" err="1">
                <a:latin typeface="Open Sans Light" panose="020B0604020202020204" charset="0"/>
                <a:ea typeface="Open Sans Light" panose="020B0604020202020204" charset="0"/>
                <a:cs typeface="Open Sans Light" panose="020B0604020202020204" charset="0"/>
              </a:rPr>
              <a:t>intervals</a:t>
            </a:r>
            <a:r>
              <a:rPr lang="nl-NL" sz="3200" dirty="0">
                <a:latin typeface="Open Sans Light" panose="020B0604020202020204" charset="0"/>
                <a:ea typeface="Open Sans Light" panose="020B0604020202020204" charset="0"/>
                <a:cs typeface="Open Sans Light" panose="020B0604020202020204" charset="0"/>
              </a:rPr>
              <a:t> flight data</a:t>
            </a:r>
          </a:p>
        </p:txBody>
      </p:sp>
      <p:pic>
        <p:nvPicPr>
          <p:cNvPr id="4" name="Afbeelding 3">
            <a:extLst>
              <a:ext uri="{FF2B5EF4-FFF2-40B4-BE49-F238E27FC236}">
                <a16:creationId xmlns:a16="http://schemas.microsoft.com/office/drawing/2014/main" id="{FF4E7859-3C8C-476B-A748-4470E8AAF048}"/>
              </a:ext>
            </a:extLst>
          </p:cNvPr>
          <p:cNvPicPr>
            <a:picLocks noChangeAspect="1"/>
          </p:cNvPicPr>
          <p:nvPr/>
        </p:nvPicPr>
        <p:blipFill>
          <a:blip r:embed="rId2"/>
          <a:stretch>
            <a:fillRect/>
          </a:stretch>
        </p:blipFill>
        <p:spPr>
          <a:xfrm>
            <a:off x="2982028" y="2290439"/>
            <a:ext cx="9213147" cy="4317995"/>
          </a:xfrm>
          <a:prstGeom prst="rect">
            <a:avLst/>
          </a:prstGeom>
        </p:spPr>
      </p:pic>
      <p:sp>
        <p:nvSpPr>
          <p:cNvPr id="9" name="Tijdelijke aanduiding voor datum 1">
            <a:extLst>
              <a:ext uri="{FF2B5EF4-FFF2-40B4-BE49-F238E27FC236}">
                <a16:creationId xmlns:a16="http://schemas.microsoft.com/office/drawing/2014/main" id="{4662A8B5-D158-417D-AD43-54BBEF1362F6}"/>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sp>
        <p:nvSpPr>
          <p:cNvPr id="11" name="Tekstvak 10">
            <a:extLst>
              <a:ext uri="{FF2B5EF4-FFF2-40B4-BE49-F238E27FC236}">
                <a16:creationId xmlns:a16="http://schemas.microsoft.com/office/drawing/2014/main" id="{1241111B-BEFE-4773-A1DD-5065E0795F31}"/>
              </a:ext>
            </a:extLst>
          </p:cNvPr>
          <p:cNvSpPr txBox="1"/>
          <p:nvPr/>
        </p:nvSpPr>
        <p:spPr>
          <a:xfrm>
            <a:off x="284085" y="2391225"/>
            <a:ext cx="2920753" cy="166199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Subset air traffic data?</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Flightpoints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interpolation</a:t>
            </a:r>
            <a:r>
              <a:rPr lang="nl-NL" dirty="0">
                <a:latin typeface="Open Sans Light" panose="020B0604020202020204" charset="0"/>
                <a:ea typeface="Open Sans Light" panose="020B0604020202020204" charset="0"/>
                <a:cs typeface="Open Sans Light" panose="020B0604020202020204" charset="0"/>
              </a:rPr>
              <a:t> interval taken as 1 min</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p>
        </p:txBody>
      </p:sp>
    </p:spTree>
    <p:extLst>
      <p:ext uri="{BB962C8B-B14F-4D97-AF65-F5344CB8AC3E}">
        <p14:creationId xmlns:p14="http://schemas.microsoft.com/office/powerpoint/2010/main" val="1362477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500827" y="1313796"/>
            <a:ext cx="7276011"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Flight dataset </a:t>
            </a:r>
            <a:r>
              <a:rPr lang="nl-NL" sz="3200" dirty="0" err="1">
                <a:latin typeface="Open Sans Light" panose="020B0604020202020204" charset="0"/>
                <a:ea typeface="Open Sans Light" panose="020B0604020202020204" charset="0"/>
                <a:cs typeface="Open Sans Light" panose="020B0604020202020204" charset="0"/>
              </a:rPr>
              <a:t>from</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Zenodo</a:t>
            </a:r>
            <a:r>
              <a:rPr lang="nl-NL" sz="3200" dirty="0">
                <a:latin typeface="Open Sans Light" panose="020B0604020202020204" charset="0"/>
                <a:ea typeface="Open Sans Light" panose="020B0604020202020204" charset="0"/>
                <a:cs typeface="Open Sans Light" panose="020B0604020202020204" charset="0"/>
              </a:rPr>
              <a:t> – Mar 2019</a:t>
            </a:r>
          </a:p>
        </p:txBody>
      </p:sp>
      <p:sp>
        <p:nvSpPr>
          <p:cNvPr id="9" name="Tijdelijke aanduiding voor datum 1">
            <a:extLst>
              <a:ext uri="{FF2B5EF4-FFF2-40B4-BE49-F238E27FC236}">
                <a16:creationId xmlns:a16="http://schemas.microsoft.com/office/drawing/2014/main" id="{4662A8B5-D158-417D-AD43-54BBEF1362F6}"/>
              </a:ext>
            </a:extLst>
          </p:cNvPr>
          <p:cNvSpPr>
            <a:spLocks noGrp="1"/>
          </p:cNvSpPr>
          <p:nvPr>
            <p:ph type="dt" sz="half" idx="10"/>
          </p:nvPr>
        </p:nvSpPr>
        <p:spPr>
          <a:xfrm>
            <a:off x="9985375" y="512910"/>
            <a:ext cx="1853435" cy="216025"/>
          </a:xfrm>
        </p:spPr>
        <p:txBody>
          <a:bodyPr/>
          <a:lstStyle/>
          <a:p>
            <a:r>
              <a:rPr lang="nl-NL" dirty="0"/>
              <a:t>31-3-2021</a:t>
            </a:r>
            <a:endParaRPr lang="en-GB" dirty="0"/>
          </a:p>
        </p:txBody>
      </p:sp>
      <p:pic>
        <p:nvPicPr>
          <p:cNvPr id="4" name="Afbeelding 3">
            <a:extLst>
              <a:ext uri="{FF2B5EF4-FFF2-40B4-BE49-F238E27FC236}">
                <a16:creationId xmlns:a16="http://schemas.microsoft.com/office/drawing/2014/main" id="{D7B3CE68-9122-49FA-8831-FA0FBC656D61}"/>
              </a:ext>
            </a:extLst>
          </p:cNvPr>
          <p:cNvPicPr>
            <a:picLocks noChangeAspect="1"/>
          </p:cNvPicPr>
          <p:nvPr/>
        </p:nvPicPr>
        <p:blipFill rotWithShape="1">
          <a:blip r:embed="rId2"/>
          <a:srcRect r="53774" b="30286"/>
          <a:stretch/>
        </p:blipFill>
        <p:spPr>
          <a:xfrm>
            <a:off x="500827" y="1835091"/>
            <a:ext cx="11102287" cy="4992561"/>
          </a:xfrm>
          <a:prstGeom prst="rect">
            <a:avLst/>
          </a:prstGeom>
        </p:spPr>
      </p:pic>
    </p:spTree>
    <p:extLst>
      <p:ext uri="{BB962C8B-B14F-4D97-AF65-F5344CB8AC3E}">
        <p14:creationId xmlns:p14="http://schemas.microsoft.com/office/powerpoint/2010/main" val="705598863"/>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uu_powerpoint_template_EN_2020" id="{8E175E42-73EE-CC4A-9F0F-F20CEB75ECC6}" vid="{C3338080-2AEB-BE4B-8282-48574BF6A595}"/>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uu_powerpoint_template_EN_2020</Template>
  <TotalTime>1111</TotalTime>
  <Words>511</Words>
  <Application>Microsoft Office PowerPoint</Application>
  <PresentationFormat>Aangepast</PresentationFormat>
  <Paragraphs>104</Paragraphs>
  <Slides>17</Slides>
  <Notes>0</Notes>
  <HiddenSlides>0</HiddenSlides>
  <MMClips>1</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17</vt:i4>
      </vt:variant>
    </vt:vector>
  </HeadingPairs>
  <TitlesOfParts>
    <vt:vector size="26" baseType="lpstr">
      <vt:lpstr>Arial</vt:lpstr>
      <vt:lpstr>Verdana</vt:lpstr>
      <vt:lpstr>Merriweather Light</vt:lpstr>
      <vt:lpstr>Cambria Math</vt:lpstr>
      <vt:lpstr>Open Sans</vt:lpstr>
      <vt:lpstr>Calibri</vt:lpstr>
      <vt:lpstr>Merriweather Regular</vt:lpstr>
      <vt:lpstr>Open Sans Light</vt:lpstr>
      <vt:lpstr>Utrecht University</vt:lpstr>
      <vt:lpstr>Impact of aviation on Cirrus Cloud Formation within European airspace - Update IV</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aviation on Cirrus Cloud Formation within European airspace - Update III</dc:title>
  <dc:subject/>
  <dc:creator>Timothy Van der Duim</dc:creator>
  <cp:keywords/>
  <dc:description/>
  <cp:lastModifiedBy>Timothy Van der Duim</cp:lastModifiedBy>
  <cp:revision>42</cp:revision>
  <dcterms:created xsi:type="dcterms:W3CDTF">2021-03-16T17:29:51Z</dcterms:created>
  <dcterms:modified xsi:type="dcterms:W3CDTF">2021-03-31T11:04:16Z</dcterms:modified>
  <cp:category/>
</cp:coreProperties>
</file>